
<file path=[Content_Types].xml><?xml version="1.0" encoding="utf-8"?>
<Types xmlns="http://schemas.openxmlformats.org/package/2006/content-types">
  <Default Extension="tmp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6858000" cy="9906000" type="A4"/>
  <p:notesSz cx="6807200" cy="99393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8" userDrawn="1">
          <p15:clr>
            <a:srgbClr val="A4A3A4"/>
          </p15:clr>
        </p15:guide>
        <p15:guide id="2" pos="2160">
          <p15:clr>
            <a:srgbClr val="A4A3A4"/>
          </p15:clr>
        </p15:guide>
        <p15:guide id="3" pos="96">
          <p15:clr>
            <a:srgbClr val="A4A3A4"/>
          </p15:clr>
        </p15:guide>
        <p15:guide id="4" pos="4224">
          <p15:clr>
            <a:srgbClr val="A4A3A4"/>
          </p15:clr>
        </p15:guide>
        <p15:guide id="5" pos="2064">
          <p15:clr>
            <a:srgbClr val="A4A3A4"/>
          </p15:clr>
        </p15:guide>
        <p15:guide id="6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FF5A3B"/>
    <a:srgbClr val="DBEEF4"/>
    <a:srgbClr val="FF6D6D"/>
    <a:srgbClr val="FF553B"/>
    <a:srgbClr val="FFCCCC"/>
    <a:srgbClr val="FFCCFF"/>
    <a:srgbClr val="FFCC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62" autoAdjust="0"/>
    <p:restoredTop sz="92986" autoAdjust="0"/>
  </p:normalViewPr>
  <p:slideViewPr>
    <p:cSldViewPr>
      <p:cViewPr varScale="1">
        <p:scale>
          <a:sx n="80" d="100"/>
          <a:sy n="80" d="100"/>
        </p:scale>
        <p:origin x="3768" y="108"/>
      </p:cViewPr>
      <p:guideLst>
        <p:guide orient="horz" pos="4368"/>
        <p:guide pos="2160"/>
        <p:guide pos="96"/>
        <p:guide pos="4224"/>
        <p:guide pos="2064"/>
        <p:guide pos="225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958" y="-90"/>
      </p:cViewPr>
      <p:guideLst>
        <p:guide orient="horz" pos="3130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755113F-4F0A-403E-8B45-661CED73D97F}" type="datetimeFigureOut">
              <a:rPr kumimoji="1" lang="ja-JP" altLang="en-US" smtClean="0"/>
              <a:t>2020/3/27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674E5FF-0E6A-4CDB-BE90-C563ED7DA1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625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B3434C8E-E1DA-4A97-9FDD-7FE2611FDB20}" type="datetimeFigureOut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6"/>
            <a:ext cx="5445125" cy="447198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63BA2B3C-DF76-4B21-82E7-AA7F911AC7A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934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A2B3C-DF76-4B21-82E7-AA7F911AC7A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149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9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9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9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9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9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8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8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6365522"/>
            <a:ext cx="5829300" cy="1967442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4198586"/>
            <a:ext cx="5829300" cy="2166936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98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396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95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793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992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190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389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58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2895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0"/>
            <a:ext cx="302895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4" cy="167851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2" cy="8454497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4" cy="6775980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900"/>
            </a:lvl1pPr>
            <a:lvl2pPr marL="419847" indent="0">
              <a:buNone/>
              <a:defRPr sz="2600"/>
            </a:lvl2pPr>
            <a:lvl3pPr marL="839694" indent="0">
              <a:buNone/>
              <a:defRPr sz="2200"/>
            </a:lvl3pPr>
            <a:lvl4pPr marL="1259540" indent="0">
              <a:buNone/>
              <a:defRPr sz="1800"/>
            </a:lvl4pPr>
            <a:lvl5pPr marL="1679387" indent="0">
              <a:buNone/>
              <a:defRPr sz="1800"/>
            </a:lvl5pPr>
            <a:lvl6pPr marL="2099234" indent="0">
              <a:buNone/>
              <a:defRPr sz="1800"/>
            </a:lvl6pPr>
            <a:lvl7pPr marL="2519081" indent="0">
              <a:buNone/>
              <a:defRPr sz="1800"/>
            </a:lvl7pPr>
            <a:lvl8pPr marL="2938927" indent="0">
              <a:buNone/>
              <a:defRPr sz="1800"/>
            </a:lvl8pPr>
            <a:lvl9pPr marL="3358774" indent="0">
              <a:buNone/>
              <a:defRPr sz="18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9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83969" tIns="41985" rIns="83969" bIns="41985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502"/>
          </a:xfrm>
          <a:prstGeom prst="rect">
            <a:avLst/>
          </a:prstGeom>
        </p:spPr>
        <p:txBody>
          <a:bodyPr vert="horz" lIns="83969" tIns="41985" rIns="83969" bIns="4198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39694" rtl="0" eaLnBrk="1" latinLnBrk="0" hangingPunct="1"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885" indent="-314885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2251" indent="-262404" algn="l" defTabSz="839694" rtl="0" eaLnBrk="1" latinLnBrk="0" hangingPunct="1">
        <a:spcBef>
          <a:spcPct val="20000"/>
        </a:spcBef>
        <a:buFont typeface="Arial" pitchFamily="34" charset="0"/>
        <a:buChar char="–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61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69464" indent="-209923" algn="l" defTabSz="839694" rtl="0" eaLnBrk="1" latinLnBrk="0" hangingPunct="1">
        <a:spcBef>
          <a:spcPct val="20000"/>
        </a:spcBef>
        <a:buFont typeface="Arial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310" indent="-209923" algn="l" defTabSz="839694" rtl="0" eaLnBrk="1" latinLnBrk="0" hangingPunct="1">
        <a:spcBef>
          <a:spcPct val="20000"/>
        </a:spcBef>
        <a:buFont typeface="Arial" pitchFamily="34" charset="0"/>
        <a:buChar char="»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0915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9004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8851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6869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84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69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540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38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23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081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2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877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50"/>
          <p:cNvSpPr txBox="1"/>
          <p:nvPr/>
        </p:nvSpPr>
        <p:spPr>
          <a:xfrm>
            <a:off x="49154" y="2391755"/>
            <a:ext cx="67087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特別休暇を就業規則に規定することに向けて、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となる取り組み費用の　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一部を助成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（助成率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3/4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など）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します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助成上限額：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10772" y="1146364"/>
            <a:ext cx="6784047" cy="923481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新型コロナウイルス感染症対策の１つ</a:t>
            </a:r>
            <a:r>
              <a:rPr kumimoji="1" lang="ja-JP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として、病気休暇制度や、お子さまの休校・休園に関する特別休暇制度を整備し、従業員が安心して休める環境を整備することが重要です。</a:t>
            </a:r>
            <a:endParaRPr kumimoji="1" lang="en-US" altLang="ja-JP" sz="5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このコースでは、特別休暇制度を新たに整備の上、特別休暇の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取得</a:t>
            </a:r>
            <a:r>
              <a:rPr kumimoji="1" lang="ja-JP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促進に向けた環境整備に取り組む</a:t>
            </a:r>
            <a:r>
              <a:rPr kumimoji="1" lang="ja-JP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中小企業事業主の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皆</a:t>
            </a:r>
            <a:r>
              <a:rPr kumimoji="1" lang="ja-JP" alt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さまを支援します。</a:t>
            </a:r>
            <a:r>
              <a:rPr kumimoji="1" lang="ja-JP" altLang="ja-JP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1" name="Rectangle 10"/>
          <p:cNvSpPr>
            <a:spLocks noChangeArrowheads="1"/>
          </p:cNvSpPr>
          <p:nvPr/>
        </p:nvSpPr>
        <p:spPr bwMode="auto">
          <a:xfrm>
            <a:off x="-13130" y="287141"/>
            <a:ext cx="6871130" cy="787033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vert="horz" wrap="none" lIns="91440" tIns="126000" rIns="91440" bIns="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-29919" y="46274"/>
            <a:ext cx="6906525" cy="269456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新型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コロナウイルス感染症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対策として、特別休暇の制度導入に取り組む中小企業事業主の皆さまへ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158456" y="2085473"/>
            <a:ext cx="1422674" cy="312739"/>
          </a:xfrm>
          <a:prstGeom prst="roundRect">
            <a:avLst>
              <a:gd name="adj" fmla="val 23542"/>
            </a:avLst>
          </a:prstGeom>
          <a:solidFill>
            <a:srgbClr val="E8627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4000" rIns="0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助成金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の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概要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158456" y="3022559"/>
            <a:ext cx="871411" cy="322393"/>
          </a:xfrm>
          <a:prstGeom prst="roundRect">
            <a:avLst>
              <a:gd name="adj" fmla="val 27321"/>
            </a:avLst>
          </a:prstGeom>
          <a:solidFill>
            <a:srgbClr val="E8627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4000" rIns="0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 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対象　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308362" y="3360873"/>
            <a:ext cx="3044438" cy="758943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労働者災害補償保険の適用事業主で、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特別休暇の規定の整備を行う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中小企業の事業主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(※)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260609" y="3083694"/>
            <a:ext cx="1947036" cy="246373"/>
          </a:xfrm>
          <a:prstGeom prst="rect">
            <a:avLst/>
          </a:prstGeom>
          <a:noFill/>
        </p:spPr>
        <p:txBody>
          <a:bodyPr wrap="square" lIns="83969" tIns="41985" rIns="83969" bIns="41985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(※)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中小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企業事業主の範囲　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3543145" y="3279060"/>
            <a:ext cx="3345340" cy="239970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base" latinLnBrk="0" hangingPunct="1">
              <a:lnSpc>
                <a:spcPts val="1194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ＡまたはＢの要件を満たす企業が中小企業になります。</a:t>
            </a:r>
          </a:p>
        </p:txBody>
      </p:sp>
      <p:graphicFrame>
        <p:nvGraphicFramePr>
          <p:cNvPr id="61" name="表 60"/>
          <p:cNvGraphicFramePr>
            <a:graphicFrameLocks noGrp="1"/>
          </p:cNvGraphicFramePr>
          <p:nvPr>
            <p:extLst/>
          </p:nvPr>
        </p:nvGraphicFramePr>
        <p:xfrm>
          <a:off x="3451979" y="3543262"/>
          <a:ext cx="3027209" cy="11028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2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9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業種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Ａ</a:t>
                      </a:r>
                      <a:endParaRPr lang="en-US" altLang="ja-JP" sz="8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資本または出資額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Ｂ</a:t>
                      </a:r>
                      <a:endParaRPr lang="en-US" altLang="ja-JP" sz="8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常時使用する労働者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977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小売業</a:t>
                      </a:r>
                      <a:endParaRPr lang="en-US" altLang="ja-JP" sz="8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飲食店を含む</a:t>
                      </a: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788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サービス業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34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卸売業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 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億円以下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788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その他の業種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 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億円以下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3" name="角丸四角形 62"/>
          <p:cNvSpPr/>
          <p:nvPr/>
        </p:nvSpPr>
        <p:spPr>
          <a:xfrm>
            <a:off x="158456" y="4427787"/>
            <a:ext cx="2088232" cy="322393"/>
          </a:xfrm>
          <a:prstGeom prst="roundRect">
            <a:avLst>
              <a:gd name="adj" fmla="val 27321"/>
            </a:avLst>
          </a:prstGeom>
          <a:solidFill>
            <a:srgbClr val="E8627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4000" rIns="0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助成金支出までの流れ　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104" name="右矢印 103"/>
          <p:cNvSpPr/>
          <p:nvPr/>
        </p:nvSpPr>
        <p:spPr>
          <a:xfrm rot="5400000">
            <a:off x="-827957" y="6070980"/>
            <a:ext cx="2876724" cy="599156"/>
          </a:xfrm>
          <a:prstGeom prst="rightArrow">
            <a:avLst>
              <a:gd name="adj1" fmla="val 50000"/>
              <a:gd name="adj2" fmla="val 29919"/>
            </a:avLst>
          </a:prstGeom>
          <a:solidFill>
            <a:srgbClr val="1F497D"/>
          </a:solidFill>
          <a:ln>
            <a:solidFill>
              <a:srgbClr val="1F497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811658" y="5549331"/>
            <a:ext cx="5991594" cy="182312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0000" tIns="66118" rIns="72000" bIns="66118" rtlCol="0" anchor="t" anchorCtr="0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A.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特別休暇の整備</a:t>
            </a: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事業実施期間中に必要な手続きを経て、就業規則が施行されていることが必要です。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B.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支給対象の取り組みを実施</a:t>
            </a:r>
            <a:endParaRPr kumimoji="1" lang="en-US" altLang="ja-JP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■支給対象の取り組みは、事業実施期間中であれば、交付決定前でも対象となります。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■支給対象となる取り組み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①就業規則などの作成・変更　　　　　　　②外部専門家によるコンサルティング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③労務管理担当者・労働者に対する研修　　④人材確保に向けた取り組み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⑤労務管理用機器の導入・更新　　　　　　⑥労働能率の増進に資する設備の導入・更新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　　　　　　　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（パソコンなどの購入費用は対象となりません）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18634" y="4787075"/>
            <a:ext cx="3856062" cy="254798"/>
          </a:xfrm>
          <a:prstGeom prst="rect">
            <a:avLst/>
          </a:prstGeom>
          <a:solidFill>
            <a:srgbClr val="1F497D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事業実施期間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（令和２年２月</a:t>
            </a: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日～同年５月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日）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344458" y="5157938"/>
            <a:ext cx="3905230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16000" tIns="90000" rIns="91054" bIns="36000" rtlCol="0" anchor="ctr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A.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特別休暇の整備、</a:t>
            </a: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B.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支給対象の取り組みを実施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sp>
        <p:nvSpPr>
          <p:cNvPr id="74" name="円/楕円 9"/>
          <p:cNvSpPr>
            <a:spLocks noChangeAspect="1"/>
          </p:cNvSpPr>
          <p:nvPr/>
        </p:nvSpPr>
        <p:spPr>
          <a:xfrm>
            <a:off x="194552" y="5149825"/>
            <a:ext cx="378000" cy="378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メイリオ" panose="020B0604030504040204" pitchFamily="50" charset="-128"/>
              </a:rPr>
              <a:t>１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1153987" y="7399434"/>
            <a:ext cx="3324842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16000" tIns="90000" rIns="91054" bIns="36000" rtlCol="0" anchor="ctr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 交付申請書の提出</a:t>
            </a: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申請期限：５月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29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日</a:t>
            </a: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】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5096787" y="7832891"/>
            <a:ext cx="1712751" cy="5116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16000" tIns="90000" rIns="91054" bIns="36000" rtlCol="0" anchor="ctr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労働局の支給決定後</a:t>
            </a: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助成金の支給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094760" y="7399765"/>
            <a:ext cx="1061334" cy="3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16000" tIns="90000" rIns="91054" bIns="36000" rtlCol="0" anchor="ctr">
            <a:noAutofit/>
          </a:bodyPr>
          <a:lstStyle/>
          <a:p>
            <a:pPr marL="0" marR="0" lvl="0" indent="0" algn="just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交付決定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94552" y="7912760"/>
            <a:ext cx="4828217" cy="378000"/>
            <a:chOff x="402436" y="8502596"/>
            <a:chExt cx="4828217" cy="378000"/>
          </a:xfrm>
        </p:grpSpPr>
        <p:sp>
          <p:nvSpPr>
            <p:cNvPr id="89" name="正方形/長方形 88"/>
            <p:cNvSpPr/>
            <p:nvPr/>
          </p:nvSpPr>
          <p:spPr>
            <a:xfrm>
              <a:off x="620273" y="8508844"/>
              <a:ext cx="4264478" cy="360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216000" tIns="90000" rIns="91054" bIns="36000" rtlCol="0" anchor="ctr">
              <a:noAutofit/>
            </a:bodyPr>
            <a:lstStyle/>
            <a:p>
              <a:pPr marL="0" marR="0" lvl="0" indent="0" algn="l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事業終了後、支給申請書の提出</a:t>
              </a:r>
              <a:r>
                <a:rPr kumimoji="1" lang="en-US" altLang="ja-JP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【</a:t>
              </a:r>
              <a:r>
                <a:rPr kumimoji="1" lang="ja-JP" altLang="en-US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申請期限：７月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15</a:t>
              </a:r>
              <a:r>
                <a:rPr kumimoji="1" lang="ja-JP" altLang="en-US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日</a:t>
              </a:r>
              <a:r>
                <a:rPr kumimoji="1" lang="en-US" altLang="ja-JP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itchFamily="50" charset="-128"/>
                  <a:ea typeface="メイリオ" pitchFamily="50" charset="-128"/>
                  <a:cs typeface="メイリオ" panose="020B0604030504040204" pitchFamily="50" charset="-128"/>
                </a:rPr>
                <a:t>】</a:t>
              </a:r>
              <a:endPara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8" name="二等辺三角形 97"/>
            <p:cNvSpPr/>
            <p:nvPr/>
          </p:nvSpPr>
          <p:spPr>
            <a:xfrm rot="5400000">
              <a:off x="4936998" y="8548362"/>
              <a:ext cx="326898" cy="260413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32235" tIns="41985" rIns="66118" bIns="0" rtlCol="0" anchor="ctr"/>
            <a:lstStyle/>
            <a:p>
              <a:pPr marL="0" marR="0" lvl="0" indent="0" algn="l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6" name="円/楕円 67"/>
            <p:cNvSpPr>
              <a:spLocks noChangeAspect="1"/>
            </p:cNvSpPr>
            <p:nvPr/>
          </p:nvSpPr>
          <p:spPr>
            <a:xfrm>
              <a:off x="402436" y="8502596"/>
              <a:ext cx="378000" cy="3780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0" tIns="0" rIns="0" bIns="0" rtlCol="0" anchor="ctr"/>
            <a:lstStyle/>
            <a:p>
              <a:pPr marL="0" marR="0" lvl="0" indent="0" algn="ctr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ＤＦ特太ゴシック体" panose="020B0509000000000000" pitchFamily="49" charset="-128"/>
                  <a:ea typeface="ＤＦ特太ゴシック体" panose="020B0509000000000000" pitchFamily="49" charset="-128"/>
                  <a:cs typeface="メイリオ" panose="020B0604030504040204" pitchFamily="50" charset="-128"/>
                </a:rPr>
                <a:t>３</a:t>
              </a:r>
            </a:p>
          </p:txBody>
        </p:sp>
      </p:grpSp>
      <p:sp>
        <p:nvSpPr>
          <p:cNvPr id="117" name="円/楕円 9"/>
          <p:cNvSpPr>
            <a:spLocks noChangeAspect="1"/>
          </p:cNvSpPr>
          <p:nvPr/>
        </p:nvSpPr>
        <p:spPr>
          <a:xfrm>
            <a:off x="995370" y="7392031"/>
            <a:ext cx="378000" cy="378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メイリオ" panose="020B0604030504040204" pitchFamily="50" charset="-128"/>
              </a:rPr>
              <a:t>２</a:t>
            </a:r>
          </a:p>
        </p:txBody>
      </p:sp>
      <p:sp>
        <p:nvSpPr>
          <p:cNvPr id="120" name="角丸四角形 119"/>
          <p:cNvSpPr/>
          <p:nvPr/>
        </p:nvSpPr>
        <p:spPr>
          <a:xfrm>
            <a:off x="158456" y="8390014"/>
            <a:ext cx="1169030" cy="322393"/>
          </a:xfrm>
          <a:prstGeom prst="roundRect">
            <a:avLst>
              <a:gd name="adj" fmla="val 27321"/>
            </a:avLst>
          </a:prstGeom>
          <a:solidFill>
            <a:srgbClr val="E8627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4000" rIns="0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留意事項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34" name="二等辺三角形 33"/>
          <p:cNvSpPr/>
          <p:nvPr/>
        </p:nvSpPr>
        <p:spPr>
          <a:xfrm rot="5400000">
            <a:off x="4721341" y="7452286"/>
            <a:ext cx="326898" cy="260413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32235" tIns="41985" rIns="66118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6" name="Text Box 1"/>
          <p:cNvSpPr txBox="1">
            <a:spLocks noChangeArrowheads="1"/>
          </p:cNvSpPr>
          <p:nvPr/>
        </p:nvSpPr>
        <p:spPr bwMode="auto">
          <a:xfrm>
            <a:off x="167501" y="8741509"/>
            <a:ext cx="6520772" cy="1143054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216000" tIns="3600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18" name="図 1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73" y="9448581"/>
            <a:ext cx="345600" cy="3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テキスト ボックス 67"/>
          <p:cNvSpPr txBox="1"/>
          <p:nvPr/>
        </p:nvSpPr>
        <p:spPr>
          <a:xfrm>
            <a:off x="313456" y="8766307"/>
            <a:ext cx="5514003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申請書の記載例を掲載している「申請マニュアル」や「申請様式」は、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厚生労働省ホームページからダウンロードできます。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②申請・お問い合わせ先</a:t>
            </a:r>
            <a:endParaRPr kumimoji="1" lang="en-US" altLang="ja-JP" sz="115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r>
              <a:rPr kumimoji="1" lang="en-US" altLang="ja-JP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</a:t>
            </a:r>
            <a:r>
              <a:rPr kumimoji="1" lang="ja-JP" altLang="en-US" sz="11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都道府県</a:t>
            </a:r>
            <a:r>
              <a:rPr kumimoji="1" lang="ja-JP" altLang="en-US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労働局　雇用環境・</a:t>
            </a:r>
            <a:r>
              <a:rPr kumimoji="1" lang="ja-JP" altLang="en-US" sz="11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均等部 </a:t>
            </a:r>
            <a:r>
              <a:rPr kumimoji="1" lang="ja-JP" altLang="en-US" sz="115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</a:t>
            </a:r>
            <a:r>
              <a:rPr kumimoji="1" lang="ja-JP" altLang="en-US" sz="11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たは 雇用</a:t>
            </a:r>
            <a:r>
              <a:rPr kumimoji="1" lang="ja-JP" altLang="en-US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環境・均等室</a:t>
            </a:r>
            <a:r>
              <a:rPr kumimoji="1" lang="en-US" altLang="ja-JP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endParaRPr kumimoji="1" lang="en-US" altLang="ja-JP" sz="115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＊企業の所在地を管轄する労働局へお問い合わせください。</a:t>
            </a:r>
            <a:r>
              <a:rPr kumimoji="1" lang="ja-JP" altLang="en-US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21" name="図 120" descr="QR_Code1552230502 - Windows フォト ビューアー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93" t="38989" r="44243" b="39680"/>
          <a:stretch/>
        </p:blipFill>
        <p:spPr>
          <a:xfrm>
            <a:off x="5623076" y="8943301"/>
            <a:ext cx="660171" cy="633630"/>
          </a:xfrm>
          <a:prstGeom prst="rect">
            <a:avLst/>
          </a:prstGeom>
        </p:spPr>
      </p:pic>
      <p:sp>
        <p:nvSpPr>
          <p:cNvPr id="35" name="テキスト ボックス 34"/>
          <p:cNvSpPr txBox="1"/>
          <p:nvPr/>
        </p:nvSpPr>
        <p:spPr>
          <a:xfrm>
            <a:off x="5527054" y="9570786"/>
            <a:ext cx="1161219" cy="246373"/>
          </a:xfrm>
          <a:prstGeom prst="rect">
            <a:avLst/>
          </a:prstGeom>
          <a:noFill/>
        </p:spPr>
        <p:txBody>
          <a:bodyPr wrap="square" lIns="83969" tIns="41985" rIns="83969" bIns="41985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助成金の詳細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4836" y="330860"/>
            <a:ext cx="67840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「働き方改革推進支援助成金</a:t>
            </a:r>
            <a:r>
              <a: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職場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意識改善特例コースのご案内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183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1100" b="1" dirty="0" smtClean="0">
            <a:solidFill>
              <a:schemeClr val="tx1"/>
            </a:solidFill>
            <a:latin typeface="HG丸ｺﾞｼｯｸM-PRO" pitchFamily="50" charset="-128"/>
            <a:ea typeface="HG丸ｺﾞｼｯｸM-PRO" pitchFamily="50" charset="-128"/>
            <a:cs typeface="Times New Roman" pitchFamily="18" charset="0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DDEB008D4F00BE4F8CE0E476F4F8A392" ma:contentTypeVersion="2" ma:contentTypeDescription="" ma:contentTypeScope="" ma:versionID="06b2f7d153d559d04e2f43274fe2ca74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B195580-BA72-474B-988A-F31D32A68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4064558-724D-4C56-8BDB-9B6A9970C1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317927-C56E-4C5C-B4A7-71FDDF747CE4}">
  <ds:schemaRefs>
    <ds:schemaRef ds:uri="http://purl.org/dc/elements/1.1/"/>
    <ds:schemaRef ds:uri="http://purl.org/dc/dcmitype/"/>
    <ds:schemaRef ds:uri="8B97BE19-CDDD-400E-817A-CFDD13F7EC12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5518</TotalTime>
  <Words>247</Words>
  <Application>Microsoft Office PowerPoint</Application>
  <PresentationFormat>A4 210 x 297 mm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ＤＦ特太ゴシック体</vt:lpstr>
      <vt:lpstr>ＭＳ Ｐゴシック</vt:lpstr>
      <vt:lpstr>メイリオ</vt:lpstr>
      <vt:lpstr>Arial</vt:lpstr>
      <vt:lpstr>Calibri</vt:lpstr>
      <vt:lpstr>blank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分か室</cp:lastModifiedBy>
  <cp:revision>439</cp:revision>
  <cp:lastPrinted>2020-03-27T02:21:22Z</cp:lastPrinted>
  <dcterms:created xsi:type="dcterms:W3CDTF">2013-03-28T00:47:26Z</dcterms:created>
  <dcterms:modified xsi:type="dcterms:W3CDTF">2020-03-27T02:29:20Z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0x0101002DA299AC048A4B8EA9C1D19079C1A32200DDEB008D4F00BE4F8CE0E476F4F8A392</vt:lpwstr>
  </property>
</Properties>
</file>