
<file path=[Content_Types].xml><?xml version="1.0" encoding="utf-8"?>
<Types xmlns="http://schemas.openxmlformats.org/package/2006/content-types">
  <Default Extension="tmp"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4"/>
  </p:sldMasterIdLst>
  <p:notesMasterIdLst>
    <p:notesMasterId r:id="rId7"/>
  </p:notesMasterIdLst>
  <p:sldIdLst>
    <p:sldId id="256" r:id="rId5"/>
    <p:sldId id="257" r:id="rId6"/>
  </p:sldIdLst>
  <p:sldSz cx="7561263" cy="10693400"/>
  <p:notesSz cx="6807200" cy="9939338"/>
  <p:kinsoku lang="ja-JP" invalStChars="、。，．・：；？！゛゜ヽヾゝゞ々ー’”）〕］｝〉》」』】°‰′″℃￠％ぁぃぅぇぉっゃゅょゎァィゥェォッャュョヮヵヶ!%),.:;?]}｡｣､･ｧｨｩｪｫｬｭｮｯｰﾞﾟ" invalEndChars="‘“（〔［｛〈《「『【￥＄$([\{｢￡"/>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00" userDrawn="1">
          <p15:clr>
            <a:srgbClr val="A4A3A4"/>
          </p15:clr>
        </p15:guide>
        <p15:guide id="2" pos="4542" userDrawn="1">
          <p15:clr>
            <a:srgbClr val="A4A3A4"/>
          </p15:clr>
        </p15:guide>
        <p15:guide id="3" pos="22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吉村 紀一郎(yoshimura-kiichirou)" initials="吉村" lastIdx="2" clrIdx="0">
    <p:extLst>
      <p:ext uri="{19B8F6BF-5375-455C-9EA6-DF929625EA0E}">
        <p15:presenceInfo xmlns:p15="http://schemas.microsoft.com/office/powerpoint/2012/main" userId="S-1-5-21-4175116151-3849908774-3845857867-406390" providerId="AD"/>
      </p:ext>
    </p:extLst>
  </p:cmAuthor>
  <p:cmAuthor id="2" name="永倉 真紀(nagakura-maki)" initials="永倉" lastIdx="6" clrIdx="1">
    <p:extLst>
      <p:ext uri="{19B8F6BF-5375-455C-9EA6-DF929625EA0E}">
        <p15:presenceInfo xmlns:p15="http://schemas.microsoft.com/office/powerpoint/2012/main" userId="S-1-5-21-4175116151-3849908774-3845857867-37075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F2E8"/>
    <a:srgbClr val="E6E0EC"/>
    <a:srgbClr val="FFFF99"/>
    <a:srgbClr val="F79646"/>
    <a:srgbClr val="FF9900"/>
    <a:srgbClr val="FFC000"/>
    <a:srgbClr val="FCDDC4"/>
    <a:srgbClr val="FFCC66"/>
    <a:srgbClr val="99FF99"/>
    <a:srgbClr val="EAEA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475" autoAdjust="0"/>
    <p:restoredTop sz="94660"/>
  </p:normalViewPr>
  <p:slideViewPr>
    <p:cSldViewPr>
      <p:cViewPr>
        <p:scale>
          <a:sx n="150" d="100"/>
          <a:sy n="150" d="100"/>
        </p:scale>
        <p:origin x="564" y="-2772"/>
      </p:cViewPr>
      <p:guideLst>
        <p:guide orient="horz" pos="200"/>
        <p:guide pos="4542"/>
        <p:guide pos="221"/>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6888"/>
          </a:xfrm>
          <a:prstGeom prst="rect">
            <a:avLst/>
          </a:prstGeom>
        </p:spPr>
        <p:txBody>
          <a:bodyPr vert="horz" lIns="91440" tIns="45720" rIns="91440" bIns="45720" rtlCol="0"/>
          <a:lstStyle>
            <a:lvl1pPr algn="r">
              <a:defRPr sz="1200"/>
            </a:lvl1pPr>
          </a:lstStyle>
          <a:p>
            <a:fld id="{4BF19B79-E96B-41C0-AB72-7AB850A499DA}" type="datetimeFigureOut">
              <a:rPr kumimoji="1" lang="ja-JP" altLang="en-US" smtClean="0"/>
              <a:t>2020/3/25</a:t>
            </a:fld>
            <a:endParaRPr kumimoji="1" lang="ja-JP" altLang="en-US"/>
          </a:p>
        </p:txBody>
      </p:sp>
      <p:sp>
        <p:nvSpPr>
          <p:cNvPr id="4" name="スライド イメージ プレースホルダー 3"/>
          <p:cNvSpPr>
            <a:spLocks noGrp="1" noRot="1" noChangeAspect="1"/>
          </p:cNvSpPr>
          <p:nvPr>
            <p:ph type="sldImg" idx="2"/>
          </p:nvPr>
        </p:nvSpPr>
        <p:spPr>
          <a:xfrm>
            <a:off x="2085975" y="746125"/>
            <a:ext cx="263525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21225"/>
            <a:ext cx="5445125" cy="4471988"/>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863"/>
            <a:ext cx="2949575"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6887"/>
          </a:xfrm>
          <a:prstGeom prst="rect">
            <a:avLst/>
          </a:prstGeom>
        </p:spPr>
        <p:txBody>
          <a:bodyPr vert="horz" lIns="91440" tIns="45720" rIns="91440" bIns="45720" rtlCol="0" anchor="b"/>
          <a:lstStyle>
            <a:lvl1pPr algn="r">
              <a:defRPr sz="1200"/>
            </a:lvl1pPr>
          </a:lstStyle>
          <a:p>
            <a:fld id="{57470C79-5B39-427C-8399-2ACFEF34A0B9}" type="slidenum">
              <a:rPr kumimoji="1" lang="ja-JP" altLang="en-US" smtClean="0"/>
              <a:t>‹#›</a:t>
            </a:fld>
            <a:endParaRPr kumimoji="1" lang="ja-JP" altLang="en-US"/>
          </a:p>
        </p:txBody>
      </p:sp>
    </p:spTree>
    <p:extLst>
      <p:ext uri="{BB962C8B-B14F-4D97-AF65-F5344CB8AC3E}">
        <p14:creationId xmlns:p14="http://schemas.microsoft.com/office/powerpoint/2010/main" val="292619408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7470C79-5B39-427C-8399-2ACFEF34A0B9}" type="slidenum">
              <a:rPr kumimoji="1" lang="ja-JP" altLang="en-US" smtClean="0"/>
              <a:t>1</a:t>
            </a:fld>
            <a:endParaRPr kumimoji="1" lang="ja-JP" altLang="en-US"/>
          </a:p>
        </p:txBody>
      </p:sp>
    </p:spTree>
    <p:extLst>
      <p:ext uri="{BB962C8B-B14F-4D97-AF65-F5344CB8AC3E}">
        <p14:creationId xmlns:p14="http://schemas.microsoft.com/office/powerpoint/2010/main" val="9480862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7470C79-5B39-427C-8399-2ACFEF34A0B9}" type="slidenum">
              <a:rPr kumimoji="1" lang="ja-JP" altLang="en-US" smtClean="0"/>
              <a:t>2</a:t>
            </a:fld>
            <a:endParaRPr kumimoji="1" lang="ja-JP" altLang="en-US"/>
          </a:p>
        </p:txBody>
      </p:sp>
    </p:spTree>
    <p:extLst>
      <p:ext uri="{BB962C8B-B14F-4D97-AF65-F5344CB8AC3E}">
        <p14:creationId xmlns:p14="http://schemas.microsoft.com/office/powerpoint/2010/main" val="31789522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67095" y="3321886"/>
            <a:ext cx="6427074" cy="2292150"/>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134190" y="6059593"/>
            <a:ext cx="5292884" cy="2732758"/>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2C56B299-398B-4979-9E73-E20F41E712D2}" type="datetimeFigureOut">
              <a:rPr kumimoji="1" lang="ja-JP" altLang="en-US" smtClean="0"/>
              <a:pPr/>
              <a:t>2020/3/25</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32927FFD-3D24-4EC2-AEC8-E83A8D96C0AC}" type="slidenum">
              <a:rPr kumimoji="1" lang="ja-JP" altLang="en-US" smtClean="0"/>
              <a:pPr/>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2C56B299-398B-4979-9E73-E20F41E712D2}" type="datetimeFigureOut">
              <a:rPr kumimoji="1" lang="ja-JP" altLang="en-US" smtClean="0"/>
              <a:pPr/>
              <a:t>2020/3/25</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32927FFD-3D24-4EC2-AEC8-E83A8D96C0AC}"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5481916" y="428232"/>
            <a:ext cx="1701284" cy="912404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378063" y="428232"/>
            <a:ext cx="4977831" cy="912404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2C56B299-398B-4979-9E73-E20F41E712D2}" type="datetimeFigureOut">
              <a:rPr kumimoji="1" lang="ja-JP" altLang="en-US" smtClean="0"/>
              <a:pPr/>
              <a:t>2020/3/25</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32927FFD-3D24-4EC2-AEC8-E83A8D96C0AC}"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2C56B299-398B-4979-9E73-E20F41E712D2}" type="datetimeFigureOut">
              <a:rPr kumimoji="1" lang="ja-JP" altLang="en-US" smtClean="0"/>
              <a:pPr/>
              <a:t>2020/3/25</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32927FFD-3D24-4EC2-AEC8-E83A8D96C0AC}"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97287" y="6871500"/>
            <a:ext cx="6427074" cy="2123828"/>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597287" y="4532320"/>
            <a:ext cx="6427074" cy="233918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2C56B299-398B-4979-9E73-E20F41E712D2}" type="datetimeFigureOut">
              <a:rPr kumimoji="1" lang="ja-JP" altLang="en-US" smtClean="0"/>
              <a:pPr/>
              <a:t>2020/3/25</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32927FFD-3D24-4EC2-AEC8-E83A8D96C0AC}"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378063" y="2495127"/>
            <a:ext cx="3339558" cy="70571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3843642" y="2495127"/>
            <a:ext cx="3339558" cy="70571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2C56B299-398B-4979-9E73-E20F41E712D2}" type="datetimeFigureOut">
              <a:rPr kumimoji="1" lang="ja-JP" altLang="en-US" smtClean="0"/>
              <a:pPr/>
              <a:t>2020/3/25</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32927FFD-3D24-4EC2-AEC8-E83A8D96C0AC}"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378063" y="2393639"/>
            <a:ext cx="3340871" cy="99755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378063" y="3391194"/>
            <a:ext cx="3340871" cy="616108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3841017" y="2393639"/>
            <a:ext cx="3342183" cy="99755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3841017" y="3391194"/>
            <a:ext cx="3342183" cy="616108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2C56B299-398B-4979-9E73-E20F41E712D2}" type="datetimeFigureOut">
              <a:rPr kumimoji="1" lang="ja-JP" altLang="en-US" smtClean="0"/>
              <a:pPr/>
              <a:t>2020/3/25</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32927FFD-3D24-4EC2-AEC8-E83A8D96C0AC}"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2C56B299-398B-4979-9E73-E20F41E712D2}" type="datetimeFigureOut">
              <a:rPr kumimoji="1" lang="ja-JP" altLang="en-US" smtClean="0"/>
              <a:pPr/>
              <a:t>2020/3/25</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32927FFD-3D24-4EC2-AEC8-E83A8D96C0AC}"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2C56B299-398B-4979-9E73-E20F41E712D2}" type="datetimeFigureOut">
              <a:rPr kumimoji="1" lang="ja-JP" altLang="en-US" smtClean="0"/>
              <a:pPr/>
              <a:t>2020/3/25</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32927FFD-3D24-4EC2-AEC8-E83A8D96C0AC}"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78064" y="425756"/>
            <a:ext cx="2487603" cy="1811937"/>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2956244" y="425756"/>
            <a:ext cx="4226956" cy="912652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378064" y="2237694"/>
            <a:ext cx="2487603" cy="731458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2C56B299-398B-4979-9E73-E20F41E712D2}" type="datetimeFigureOut">
              <a:rPr kumimoji="1" lang="ja-JP" altLang="en-US" smtClean="0"/>
              <a:pPr/>
              <a:t>2020/3/25</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32927FFD-3D24-4EC2-AEC8-E83A8D96C0AC}"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482060" y="7485380"/>
            <a:ext cx="4536758" cy="883691"/>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482060" y="955475"/>
            <a:ext cx="4536758" cy="6416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ja-JP" altLang="en-US" smtClean="0"/>
              <a:t>アイコンをクリックして図を追加</a:t>
            </a:r>
            <a:endParaRPr kumimoji="1" lang="ja-JP" altLang="en-US"/>
          </a:p>
        </p:txBody>
      </p:sp>
      <p:sp>
        <p:nvSpPr>
          <p:cNvPr id="4" name="テキスト プレースホルダ 3"/>
          <p:cNvSpPr>
            <a:spLocks noGrp="1"/>
          </p:cNvSpPr>
          <p:nvPr>
            <p:ph type="body" sz="half" idx="2"/>
          </p:nvPr>
        </p:nvSpPr>
        <p:spPr>
          <a:xfrm>
            <a:off x="1482060" y="8369071"/>
            <a:ext cx="4536758" cy="125498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2C56B299-398B-4979-9E73-E20F41E712D2}" type="datetimeFigureOut">
              <a:rPr kumimoji="1" lang="ja-JP" altLang="en-US" smtClean="0"/>
              <a:pPr/>
              <a:t>2020/3/25</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32927FFD-3D24-4EC2-AEC8-E83A8D96C0AC}"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378063" y="428232"/>
            <a:ext cx="6805137" cy="1782233"/>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378063" y="2495127"/>
            <a:ext cx="6805137" cy="7057150"/>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378063" y="9911198"/>
            <a:ext cx="1764295" cy="569325"/>
          </a:xfrm>
          <a:prstGeom prst="rect">
            <a:avLst/>
          </a:prstGeom>
        </p:spPr>
        <p:txBody>
          <a:bodyPr vert="horz" lIns="91440" tIns="45720" rIns="91440" bIns="45720" rtlCol="0" anchor="ctr"/>
          <a:lstStyle>
            <a:lvl1pPr algn="l">
              <a:defRPr sz="1200">
                <a:solidFill>
                  <a:schemeClr val="tx1">
                    <a:tint val="75000"/>
                  </a:schemeClr>
                </a:solidFill>
              </a:defRPr>
            </a:lvl1pPr>
          </a:lstStyle>
          <a:p>
            <a:fld id="{2C56B299-398B-4979-9E73-E20F41E712D2}" type="datetimeFigureOut">
              <a:rPr kumimoji="1" lang="ja-JP" altLang="en-US" smtClean="0"/>
              <a:pPr/>
              <a:t>2020/3/25</a:t>
            </a:fld>
            <a:endParaRPr kumimoji="1" lang="ja-JP" altLang="en-US"/>
          </a:p>
        </p:txBody>
      </p:sp>
      <p:sp>
        <p:nvSpPr>
          <p:cNvPr id="5" name="フッター プレースホルダ 4"/>
          <p:cNvSpPr>
            <a:spLocks noGrp="1"/>
          </p:cNvSpPr>
          <p:nvPr>
            <p:ph type="ftr" sz="quarter" idx="3"/>
          </p:nvPr>
        </p:nvSpPr>
        <p:spPr>
          <a:xfrm>
            <a:off x="2583432" y="9911198"/>
            <a:ext cx="2394400" cy="5693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5418905" y="9911198"/>
            <a:ext cx="1764295" cy="569325"/>
          </a:xfrm>
          <a:prstGeom prst="rect">
            <a:avLst/>
          </a:prstGeom>
        </p:spPr>
        <p:txBody>
          <a:bodyPr vert="horz" lIns="91440" tIns="45720" rIns="91440" bIns="45720" rtlCol="0" anchor="ctr"/>
          <a:lstStyle>
            <a:lvl1pPr algn="r">
              <a:defRPr sz="1200">
                <a:solidFill>
                  <a:schemeClr val="tx1">
                    <a:tint val="75000"/>
                  </a:schemeClr>
                </a:solidFill>
              </a:defRPr>
            </a:lvl1pPr>
          </a:lstStyle>
          <a:p>
            <a:fld id="{32927FFD-3D24-4EC2-AEC8-E83A8D96C0AC}"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2.tmp"/><Relationship Id="rId4" Type="http://schemas.openxmlformats.org/officeDocument/2006/relationships/hyperlink" Target="https://www.tw-sodan.jp/"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 name="Rectangle 10"/>
          <p:cNvSpPr>
            <a:spLocks noChangeArrowheads="1"/>
          </p:cNvSpPr>
          <p:nvPr/>
        </p:nvSpPr>
        <p:spPr bwMode="auto">
          <a:xfrm>
            <a:off x="156037" y="438104"/>
            <a:ext cx="7239000" cy="1305860"/>
          </a:xfrm>
          <a:prstGeom prst="roundRect">
            <a:avLst/>
          </a:prstGeom>
          <a:solidFill>
            <a:schemeClr val="accent6"/>
          </a:solidFill>
          <a:ln w="9525">
            <a:noFill/>
            <a:miter lim="800000"/>
            <a:headEnd/>
            <a:tailEnd/>
          </a:ln>
          <a:effectLst/>
        </p:spPr>
        <p:txBody>
          <a:bodyPr vert="horz" wrap="none" lIns="91440" tIns="45720" rIns="91440" bIns="45720" numCol="1" anchor="t" anchorCtr="0" compatLnSpc="1">
            <a:prstTxWarp prst="textNoShape">
              <a:avLst/>
            </a:prstTxWarp>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2800" i="0" u="none" strike="noStrike" cap="none" normalizeH="0" baseline="0" dirty="0" smtClean="0">
                <a:ln>
                  <a:noFill/>
                </a:ln>
                <a:solidFill>
                  <a:schemeClr val="bg1"/>
                </a:solidFill>
                <a:effectLst/>
                <a:latin typeface="ＭＳ 明朝" pitchFamily="17" charset="-128"/>
                <a:ea typeface="ＤＨＰ特太ゴシック体" pitchFamily="2" charset="-128"/>
                <a:cs typeface="Times New Roman" pitchFamily="18" charset="0"/>
              </a:rPr>
              <a:t>「</a:t>
            </a:r>
            <a:r>
              <a:rPr lang="ja-JP" altLang="en-US" sz="2800" dirty="0" smtClean="0">
                <a:solidFill>
                  <a:schemeClr val="bg1"/>
                </a:solidFill>
                <a:latin typeface="ＭＳ 明朝" pitchFamily="17" charset="-128"/>
                <a:ea typeface="ＤＨＰ特太ゴシック体" pitchFamily="2" charset="-128"/>
                <a:cs typeface="Times New Roman" pitchFamily="18" charset="0"/>
              </a:rPr>
              <a:t>働き方改革推進支援助成金</a:t>
            </a:r>
            <a:r>
              <a:rPr kumimoji="1" lang="en-US" altLang="ja-JP" sz="2800" i="0" u="none" strike="noStrike" cap="none" normalizeH="0" baseline="0" dirty="0" smtClean="0">
                <a:ln>
                  <a:noFill/>
                </a:ln>
                <a:solidFill>
                  <a:schemeClr val="bg1"/>
                </a:solidFill>
                <a:effectLst/>
                <a:latin typeface="ＭＳ 明朝" pitchFamily="17" charset="-128"/>
                <a:ea typeface="ＤＨＰ特太ゴシック体" pitchFamily="2" charset="-128"/>
                <a:cs typeface="Times New Roman" pitchFamily="18" charset="0"/>
              </a:rPr>
              <a:t>｣</a:t>
            </a:r>
            <a:r>
              <a:rPr kumimoji="1" lang="ja-JP" altLang="en-US" sz="2800" i="0" u="none" strike="noStrike" cap="none" normalizeH="0" baseline="0" dirty="0" smtClean="0">
                <a:ln>
                  <a:noFill/>
                </a:ln>
                <a:solidFill>
                  <a:schemeClr val="bg1"/>
                </a:solidFill>
                <a:effectLst/>
                <a:latin typeface="ＭＳ 明朝" pitchFamily="17" charset="-128"/>
                <a:ea typeface="ＤＨＰ特太ゴシック体" pitchFamily="2" charset="-128"/>
                <a:cs typeface="Times New Roman" pitchFamily="18" charset="0"/>
              </a:rPr>
              <a:t>のご案内</a:t>
            </a:r>
            <a:endParaRPr kumimoji="1" lang="en-US" altLang="ja-JP" sz="2800" i="0" u="none" strike="noStrike" cap="none" normalizeH="0" baseline="0" dirty="0" smtClean="0">
              <a:ln>
                <a:noFill/>
              </a:ln>
              <a:solidFill>
                <a:schemeClr val="bg1"/>
              </a:solidFill>
              <a:effectLst/>
              <a:latin typeface="ＭＳ 明朝" pitchFamily="17" charset="-128"/>
              <a:ea typeface="ＤＨＰ特太ゴシック体" pitchFamily="2" charset="-128"/>
              <a:cs typeface="Times New Roman" pitchFamily="18" charset="0"/>
            </a:endParaRPr>
          </a:p>
          <a:p>
            <a:pPr algn="ctr" fontAlgn="base">
              <a:spcBef>
                <a:spcPct val="0"/>
              </a:spcBef>
              <a:spcAft>
                <a:spcPct val="0"/>
              </a:spcAft>
            </a:pPr>
            <a:r>
              <a:rPr lang="ja-JP" altLang="en-US" sz="2000" dirty="0">
                <a:solidFill>
                  <a:srgbClr val="FF0000"/>
                </a:solidFill>
                <a:latin typeface="HGP創英角ｺﾞｼｯｸUB" pitchFamily="50" charset="-128"/>
                <a:ea typeface="HGP創英角ｺﾞｼｯｸUB" pitchFamily="50" charset="-128"/>
              </a:rPr>
              <a:t>新型コロナウイルス感染症対策</a:t>
            </a:r>
            <a:r>
              <a:rPr lang="ja-JP" altLang="en-US" sz="1600" dirty="0">
                <a:latin typeface="HGP創英角ｺﾞｼｯｸUB" pitchFamily="50" charset="-128"/>
                <a:ea typeface="HGP創英角ｺﾞｼｯｸUB" pitchFamily="50" charset="-128"/>
              </a:rPr>
              <a:t>として</a:t>
            </a:r>
            <a:r>
              <a:rPr lang="ja-JP" altLang="en-US" sz="2000" dirty="0" smtClean="0">
                <a:solidFill>
                  <a:srgbClr val="FF0000"/>
                </a:solidFill>
                <a:latin typeface="HGP創英角ｺﾞｼｯｸUB" pitchFamily="50" charset="-128"/>
                <a:ea typeface="HGP創英角ｺﾞｼｯｸUB" pitchFamily="50" charset="-128"/>
              </a:rPr>
              <a:t>テレワークの新規導入や</a:t>
            </a:r>
            <a:endParaRPr lang="en-US" altLang="ja-JP" sz="2000" dirty="0" smtClean="0">
              <a:solidFill>
                <a:srgbClr val="FF0000"/>
              </a:solidFill>
              <a:latin typeface="HGP創英角ｺﾞｼｯｸUB" pitchFamily="50" charset="-128"/>
              <a:ea typeface="HGP創英角ｺﾞｼｯｸUB" pitchFamily="50" charset="-128"/>
            </a:endParaRPr>
          </a:p>
          <a:p>
            <a:pPr algn="ctr" fontAlgn="base">
              <a:spcBef>
                <a:spcPct val="0"/>
              </a:spcBef>
              <a:spcAft>
                <a:spcPct val="0"/>
              </a:spcAft>
            </a:pPr>
            <a:r>
              <a:rPr lang="ja-JP" altLang="en-US" sz="2000" dirty="0" smtClean="0">
                <a:solidFill>
                  <a:srgbClr val="FF0000"/>
                </a:solidFill>
                <a:latin typeface="HGP創英角ｺﾞｼｯｸUB" pitchFamily="50" charset="-128"/>
                <a:ea typeface="HGP創英角ｺﾞｼｯｸUB" pitchFamily="50" charset="-128"/>
              </a:rPr>
              <a:t>特別休暇の規定整備</a:t>
            </a:r>
            <a:r>
              <a:rPr lang="ja-JP" altLang="en-US" dirty="0" smtClean="0">
                <a:latin typeface="HGP創英角ｺﾞｼｯｸUB" pitchFamily="50" charset="-128"/>
                <a:ea typeface="HGP創英角ｺﾞｼｯｸUB" pitchFamily="50" charset="-128"/>
              </a:rPr>
              <a:t>に</a:t>
            </a:r>
            <a:r>
              <a:rPr lang="ja-JP" altLang="en-US" dirty="0">
                <a:latin typeface="HGP創英角ｺﾞｼｯｸUB" pitchFamily="50" charset="-128"/>
                <a:ea typeface="HGP創英角ｺﾞｼｯｸUB" pitchFamily="50" charset="-128"/>
              </a:rPr>
              <a:t>取り組む</a:t>
            </a:r>
            <a:r>
              <a:rPr lang="ja-JP" altLang="en-US" dirty="0">
                <a:ln w="9525">
                  <a:noFill/>
                </a:ln>
                <a:latin typeface="HGP創英角ｺﾞｼｯｸUB" panose="020B0900000000000000" pitchFamily="50" charset="-128"/>
                <a:ea typeface="HGP創英角ｺﾞｼｯｸUB" panose="020B0900000000000000" pitchFamily="50" charset="-128"/>
              </a:rPr>
              <a:t>中小企業事業主を支援します！</a:t>
            </a:r>
          </a:p>
          <a:p>
            <a:pPr marL="0" marR="0" lvl="0" indent="0" algn="ctr" defTabSz="914400" rtl="0" eaLnBrk="1" fontAlgn="base" latinLnBrk="0" hangingPunct="1">
              <a:lnSpc>
                <a:spcPct val="100000"/>
              </a:lnSpc>
              <a:spcBef>
                <a:spcPct val="0"/>
              </a:spcBef>
              <a:spcAft>
                <a:spcPct val="0"/>
              </a:spcAft>
              <a:buClrTx/>
              <a:buSzTx/>
              <a:buFontTx/>
              <a:buNone/>
              <a:tabLst/>
            </a:pPr>
            <a:endParaRPr kumimoji="1" lang="en-US" altLang="ja-JP" sz="2800" i="0" u="none" strike="noStrike" cap="none" normalizeH="0" baseline="0" dirty="0" smtClean="0">
              <a:ln>
                <a:noFill/>
              </a:ln>
              <a:solidFill>
                <a:schemeClr val="bg1"/>
              </a:solidFill>
              <a:effectLst/>
              <a:latin typeface="ＭＳ 明朝" pitchFamily="17" charset="-128"/>
              <a:ea typeface="ＤＨＰ特太ゴシック体" pitchFamily="2" charset="-128"/>
              <a:cs typeface="Times New Roman" pitchFamily="18" charset="0"/>
            </a:endParaRPr>
          </a:p>
        </p:txBody>
      </p:sp>
      <p:sp>
        <p:nvSpPr>
          <p:cNvPr id="2060" name="Rectangle 12"/>
          <p:cNvSpPr>
            <a:spLocks noChangeArrowheads="1"/>
          </p:cNvSpPr>
          <p:nvPr/>
        </p:nvSpPr>
        <p:spPr bwMode="auto">
          <a:xfrm>
            <a:off x="0" y="457200"/>
            <a:ext cx="7561263"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800" b="0" i="0" u="none" strike="noStrike" cap="none" normalizeH="0" baseline="0" dirty="0" smtClean="0">
              <a:ln>
                <a:noFill/>
              </a:ln>
              <a:solidFill>
                <a:schemeClr val="tx1"/>
              </a:solidFill>
              <a:effectLst/>
              <a:latin typeface="MS UI Gothic" pitchFamily="50" charset="-128"/>
              <a:ea typeface="MS UI Gothic" pitchFamily="50" charset="-128"/>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1" lang="ja-JP" sz="800" b="0" i="0" u="none" strike="noStrike" cap="none" normalizeH="0" baseline="0" dirty="0" smtClean="0">
                <a:ln>
                  <a:noFill/>
                </a:ln>
                <a:solidFill>
                  <a:schemeClr val="tx1"/>
                </a:solidFill>
                <a:effectLst/>
                <a:latin typeface="MS UI Gothic" pitchFamily="50" charset="-128"/>
                <a:ea typeface="MS UI Gothic" pitchFamily="50" charset="-128"/>
                <a:cs typeface="Times New Roman" pitchFamily="18" charset="0"/>
              </a:rPr>
              <a:t>　　　　　　　　　　　　　　　　　　　　　　　　　　　</a:t>
            </a:r>
            <a:r>
              <a:rPr kumimoji="1" lang="ja-JP" altLang="en-US" sz="800" b="0" i="0" u="none" strike="noStrike" cap="none" normalizeH="0" baseline="0" dirty="0" smtClean="0">
                <a:ln>
                  <a:noFill/>
                </a:ln>
                <a:solidFill>
                  <a:schemeClr val="tx1"/>
                </a:solidFill>
                <a:effectLst/>
                <a:latin typeface="MS UI Gothic" pitchFamily="50" charset="-128"/>
                <a:ea typeface="MS UI Gothic" pitchFamily="50" charset="-128"/>
                <a:cs typeface="Times New Roman" pitchFamily="18" charset="0"/>
              </a:rPr>
              <a:t>							</a:t>
            </a:r>
            <a:endParaRPr kumimoji="1" lang="ja-JP" altLang="en-US" sz="700" b="0" i="0" u="none" strike="noStrike" cap="none" normalizeH="0" baseline="0" dirty="0" smtClean="0">
              <a:ln>
                <a:noFill/>
              </a:ln>
              <a:solidFill>
                <a:schemeClr val="tx1"/>
              </a:solidFill>
              <a:effectLst/>
              <a:latin typeface="Arial" pitchFamily="34" charset="0"/>
              <a:ea typeface="ＭＳ Ｐゴシック" pitchFamily="50" charset="-128"/>
              <a:cs typeface="ＭＳ Ｐゴシック"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1" lang="ja-JP" altLang="en-US" sz="1800" b="0" i="0" u="none" strike="noStrike" cap="none" normalizeH="0" baseline="0" dirty="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2066" name="Rectangle 18"/>
          <p:cNvSpPr>
            <a:spLocks noChangeArrowheads="1"/>
          </p:cNvSpPr>
          <p:nvPr/>
        </p:nvSpPr>
        <p:spPr bwMode="auto">
          <a:xfrm>
            <a:off x="0" y="914400"/>
            <a:ext cx="7561263"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15240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23" name="正方形/長方形 22"/>
          <p:cNvSpPr/>
          <p:nvPr/>
        </p:nvSpPr>
        <p:spPr>
          <a:xfrm>
            <a:off x="2303303" y="74229"/>
            <a:ext cx="3033203" cy="369332"/>
          </a:xfrm>
          <a:prstGeom prst="rect">
            <a:avLst/>
          </a:prstGeom>
        </p:spPr>
        <p:txBody>
          <a:bodyPr wrap="none">
            <a:spAutoFit/>
          </a:bodyPr>
          <a:lstStyle/>
          <a:p>
            <a:r>
              <a:rPr lang="ja-JP" altLang="ja-JP" b="1" dirty="0" smtClean="0">
                <a:latin typeface="MS UI Gothic" pitchFamily="50" charset="-128"/>
                <a:ea typeface="MS UI Gothic" pitchFamily="50" charset="-128"/>
                <a:cs typeface="Times New Roman" pitchFamily="18" charset="0"/>
              </a:rPr>
              <a:t>　</a:t>
            </a:r>
            <a:r>
              <a:rPr lang="ja-JP" altLang="ja-JP" sz="1600" b="1" dirty="0" smtClean="0">
                <a:latin typeface="HG丸ｺﾞｼｯｸM-PRO" pitchFamily="50" charset="-128"/>
                <a:ea typeface="HG丸ｺﾞｼｯｸM-PRO" pitchFamily="50" charset="-128"/>
                <a:cs typeface="Times New Roman" pitchFamily="18" charset="0"/>
              </a:rPr>
              <a:t>中小企業事業主の</a:t>
            </a:r>
            <a:r>
              <a:rPr lang="ja-JP" altLang="en-US" sz="1600" b="1" dirty="0" smtClean="0">
                <a:latin typeface="HG丸ｺﾞｼｯｸM-PRO" pitchFamily="50" charset="-128"/>
                <a:ea typeface="HG丸ｺﾞｼｯｸM-PRO" pitchFamily="50" charset="-128"/>
                <a:cs typeface="Times New Roman" pitchFamily="18" charset="0"/>
              </a:rPr>
              <a:t>皆さま</a:t>
            </a:r>
            <a:r>
              <a:rPr lang="ja-JP" altLang="ja-JP" sz="1600" b="1" dirty="0" smtClean="0">
                <a:latin typeface="HG丸ｺﾞｼｯｸM-PRO" pitchFamily="50" charset="-128"/>
                <a:ea typeface="HG丸ｺﾞｼｯｸM-PRO" pitchFamily="50" charset="-128"/>
                <a:cs typeface="Times New Roman" pitchFamily="18" charset="0"/>
              </a:rPr>
              <a:t>へ</a:t>
            </a:r>
            <a:r>
              <a:rPr lang="ja-JP" altLang="ja-JP" b="1" dirty="0" smtClean="0">
                <a:latin typeface="HG丸ｺﾞｼｯｸM-PRO" pitchFamily="50" charset="-128"/>
                <a:ea typeface="HG丸ｺﾞｼｯｸM-PRO" pitchFamily="50" charset="-128"/>
                <a:cs typeface="Times New Roman" pitchFamily="18" charset="0"/>
              </a:rPr>
              <a:t>　</a:t>
            </a:r>
            <a:endParaRPr lang="ja-JP" altLang="en-US" b="1" dirty="0">
              <a:latin typeface="HG丸ｺﾞｼｯｸM-PRO" pitchFamily="50" charset="-128"/>
              <a:ea typeface="HG丸ｺﾞｼｯｸM-PRO" pitchFamily="50" charset="-128"/>
            </a:endParaRPr>
          </a:p>
        </p:txBody>
      </p:sp>
      <p:sp>
        <p:nvSpPr>
          <p:cNvPr id="40" name="Rectangle 5"/>
          <p:cNvSpPr>
            <a:spLocks noChangeArrowheads="1"/>
          </p:cNvSpPr>
          <p:nvPr/>
        </p:nvSpPr>
        <p:spPr bwMode="auto">
          <a:xfrm>
            <a:off x="3343487" y="10286551"/>
            <a:ext cx="1082348" cy="307777"/>
          </a:xfrm>
          <a:prstGeom prst="rect">
            <a:avLst/>
          </a:prstGeom>
          <a:noFill/>
          <a:ln w="9525">
            <a:noFill/>
            <a:miter lim="800000"/>
            <a:headEnd/>
            <a:tailEnd/>
          </a:ln>
        </p:spPr>
        <p:txBody>
          <a:bodyPr wrap="none" anchor="ctr">
            <a:spAutoFit/>
          </a:bodyPr>
          <a:lstStyle/>
          <a:p>
            <a:pPr algn="ctr" defTabSz="914400">
              <a:tabLst>
                <a:tab pos="266700" algn="l"/>
              </a:tabLst>
            </a:pPr>
            <a:r>
              <a:rPr lang="ja-JP" sz="1400" b="1" dirty="0">
                <a:latin typeface="HG丸ｺﾞｼｯｸM-PRO" pitchFamily="50" charset="-128"/>
                <a:ea typeface="HG丸ｺﾞｼｯｸM-PRO" pitchFamily="50" charset="-128"/>
                <a:cs typeface="Times New Roman" pitchFamily="18" charset="0"/>
              </a:rPr>
              <a:t>厚生</a:t>
            </a:r>
            <a:r>
              <a:rPr lang="ja-JP" sz="1400" b="1" dirty="0" smtClean="0">
                <a:latin typeface="HG丸ｺﾞｼｯｸM-PRO" pitchFamily="50" charset="-128"/>
                <a:ea typeface="HG丸ｺﾞｼｯｸM-PRO" pitchFamily="50" charset="-128"/>
                <a:cs typeface="Times New Roman" pitchFamily="18" charset="0"/>
              </a:rPr>
              <a:t>労働省</a:t>
            </a:r>
            <a:endParaRPr lang="ja-JP" sz="1400" b="1" dirty="0">
              <a:latin typeface="HG丸ｺﾞｼｯｸM-PRO" pitchFamily="50" charset="-128"/>
              <a:ea typeface="HG丸ｺﾞｼｯｸM-PRO" pitchFamily="50" charset="-128"/>
              <a:cs typeface="ＭＳ Ｐゴシック" charset="-128"/>
            </a:endParaRPr>
          </a:p>
        </p:txBody>
      </p:sp>
      <p:pic>
        <p:nvPicPr>
          <p:cNvPr id="41" name="図 21" descr="マーク最小.jpg"/>
          <p:cNvPicPr>
            <a:picLocks noChangeAspect="1"/>
          </p:cNvPicPr>
          <p:nvPr/>
        </p:nvPicPr>
        <p:blipFill>
          <a:blip r:embed="rId3" cstate="print"/>
          <a:srcRect/>
          <a:stretch>
            <a:fillRect/>
          </a:stretch>
        </p:blipFill>
        <p:spPr bwMode="auto">
          <a:xfrm>
            <a:off x="3151255" y="10313829"/>
            <a:ext cx="273209" cy="272230"/>
          </a:xfrm>
          <a:prstGeom prst="rect">
            <a:avLst/>
          </a:prstGeom>
          <a:noFill/>
          <a:ln w="9525">
            <a:noFill/>
            <a:miter lim="800000"/>
            <a:headEnd/>
            <a:tailEnd/>
          </a:ln>
        </p:spPr>
      </p:pic>
      <p:sp>
        <p:nvSpPr>
          <p:cNvPr id="51" name="ホームベース 50"/>
          <p:cNvSpPr/>
          <p:nvPr/>
        </p:nvSpPr>
        <p:spPr>
          <a:xfrm>
            <a:off x="456292" y="10016945"/>
            <a:ext cx="6856737" cy="252968"/>
          </a:xfrm>
          <a:prstGeom prst="homePlate">
            <a:avLst/>
          </a:prstGeom>
          <a:solidFill>
            <a:srgbClr val="F79646"/>
          </a:solidFill>
          <a:ln>
            <a:noFill/>
          </a:ln>
        </p:spPr>
        <p:style>
          <a:lnRef idx="2">
            <a:schemeClr val="accent1">
              <a:shade val="50000"/>
            </a:schemeClr>
          </a:lnRef>
          <a:fillRef idx="1">
            <a:schemeClr val="accent1"/>
          </a:fillRef>
          <a:effectRef idx="0">
            <a:schemeClr val="accent1"/>
          </a:effectRef>
          <a:fontRef idx="minor">
            <a:schemeClr val="lt1"/>
          </a:fontRef>
        </p:style>
        <p:txBody>
          <a:bodyPr lIns="108000" tIns="0" rIns="36000" bIns="0" rtlCol="0" anchor="ctr"/>
          <a:lstStyle/>
          <a:p>
            <a:r>
              <a:rPr kumimoji="1" lang="ja-JP" altLang="en-US" sz="1400" dirty="0" smtClean="0">
                <a:solidFill>
                  <a:schemeClr val="bg1"/>
                </a:solidFill>
                <a:latin typeface="HGP創英角ｺﾞｼｯｸUB" panose="020B0900000000000000" pitchFamily="50" charset="-128"/>
                <a:ea typeface="HGP創英角ｺﾞｼｯｸUB" panose="020B0900000000000000" pitchFamily="50" charset="-128"/>
              </a:rPr>
              <a:t>ご利用の流れ、対象事業主の要件 等については裏面をご確認ください。</a:t>
            </a:r>
            <a:endParaRPr kumimoji="1" lang="ja-JP" altLang="en-US" sz="1400" dirty="0">
              <a:solidFill>
                <a:schemeClr val="bg1"/>
              </a:solidFill>
              <a:latin typeface="HGP創英角ｺﾞｼｯｸUB" panose="020B0900000000000000" pitchFamily="50" charset="-128"/>
              <a:ea typeface="HGP創英角ｺﾞｼｯｸUB" panose="020B0900000000000000" pitchFamily="50" charset="-128"/>
            </a:endParaRPr>
          </a:p>
        </p:txBody>
      </p:sp>
      <p:graphicFrame>
        <p:nvGraphicFramePr>
          <p:cNvPr id="28" name="表 27"/>
          <p:cNvGraphicFramePr>
            <a:graphicFrameLocks noGrp="1"/>
          </p:cNvGraphicFramePr>
          <p:nvPr>
            <p:extLst>
              <p:ext uri="{D42A27DB-BD31-4B8C-83A1-F6EECF244321}">
                <p14:modId xmlns:p14="http://schemas.microsoft.com/office/powerpoint/2010/main" val="2249574095"/>
              </p:ext>
            </p:extLst>
          </p:nvPr>
        </p:nvGraphicFramePr>
        <p:xfrm>
          <a:off x="156036" y="2451102"/>
          <a:ext cx="7185174" cy="5514438"/>
        </p:xfrm>
        <a:graphic>
          <a:graphicData uri="http://schemas.openxmlformats.org/drawingml/2006/table">
            <a:tbl>
              <a:tblPr firstRow="1" bandRow="1">
                <a:tableStyleId>{5940675A-B579-460E-94D1-54222C63F5DA}</a:tableStyleId>
              </a:tblPr>
              <a:tblGrid>
                <a:gridCol w="1224986">
                  <a:extLst>
                    <a:ext uri="{9D8B030D-6E8A-4147-A177-3AD203B41FA5}">
                      <a16:colId xmlns:a16="http://schemas.microsoft.com/office/drawing/2014/main" val="3479931358"/>
                    </a:ext>
                  </a:extLst>
                </a:gridCol>
                <a:gridCol w="2980094">
                  <a:extLst>
                    <a:ext uri="{9D8B030D-6E8A-4147-A177-3AD203B41FA5}">
                      <a16:colId xmlns:a16="http://schemas.microsoft.com/office/drawing/2014/main" val="1910044358"/>
                    </a:ext>
                  </a:extLst>
                </a:gridCol>
                <a:gridCol w="2980094">
                  <a:extLst>
                    <a:ext uri="{9D8B030D-6E8A-4147-A177-3AD203B41FA5}">
                      <a16:colId xmlns:a16="http://schemas.microsoft.com/office/drawing/2014/main" val="2815983054"/>
                    </a:ext>
                  </a:extLst>
                </a:gridCol>
              </a:tblGrid>
              <a:tr h="558447">
                <a:tc>
                  <a:txBody>
                    <a:bodyPr/>
                    <a:lstStyle/>
                    <a:p>
                      <a:pPr algn="ctr"/>
                      <a:endParaRPr kumimoji="1" lang="ja-JP" altLang="en-US" sz="1400" dirty="0">
                        <a:latin typeface="メイリオ" panose="020B0604030504040204" pitchFamily="50" charset="-128"/>
                        <a:ea typeface="メイリオ" panose="020B0604030504040204" pitchFamily="50" charset="-128"/>
                      </a:endParaRPr>
                    </a:p>
                  </a:txBody>
                  <a:tcPr marT="0" marB="0" anchor="ctr"/>
                </a:tc>
                <a:tc>
                  <a:txBody>
                    <a:bodyPr/>
                    <a:lstStyle/>
                    <a:p>
                      <a:pPr algn="ctr"/>
                      <a:r>
                        <a:rPr kumimoji="1" lang="ja-JP" altLang="en-US" sz="1200" b="1" dirty="0" smtClean="0">
                          <a:solidFill>
                            <a:schemeClr val="bg1"/>
                          </a:solidFill>
                          <a:latin typeface="メイリオ" panose="020B0604030504040204" pitchFamily="50" charset="-128"/>
                          <a:ea typeface="メイリオ" panose="020B0604030504040204" pitchFamily="50" charset="-128"/>
                        </a:rPr>
                        <a:t>新型コロナウイルス感染症対策のための</a:t>
                      </a:r>
                      <a:r>
                        <a:rPr kumimoji="1" lang="ja-JP" altLang="en-US" sz="1600" b="1" dirty="0" smtClean="0">
                          <a:solidFill>
                            <a:schemeClr val="bg1"/>
                          </a:solidFill>
                          <a:latin typeface="メイリオ" panose="020B0604030504040204" pitchFamily="50" charset="-128"/>
                          <a:ea typeface="メイリオ" panose="020B0604030504040204" pitchFamily="50" charset="-128"/>
                        </a:rPr>
                        <a:t>テレワークコース</a:t>
                      </a:r>
                      <a:endParaRPr kumimoji="1" lang="ja-JP" altLang="en-US" sz="1600" b="1" dirty="0">
                        <a:solidFill>
                          <a:schemeClr val="bg1"/>
                        </a:solidFill>
                        <a:latin typeface="メイリオ" panose="020B0604030504040204" pitchFamily="50" charset="-128"/>
                        <a:ea typeface="メイリオ" panose="020B0604030504040204" pitchFamily="50" charset="-128"/>
                      </a:endParaRPr>
                    </a:p>
                  </a:txBody>
                  <a:tcPr marT="0" marB="0" anchor="ctr">
                    <a:solidFill>
                      <a:schemeClr val="accent2">
                        <a:lumMod val="75000"/>
                      </a:schemeClr>
                    </a:solidFill>
                  </a:tcPr>
                </a:tc>
                <a:tc>
                  <a:txBody>
                    <a:bodyPr/>
                    <a:lstStyle/>
                    <a:p>
                      <a:pPr algn="ctr"/>
                      <a:r>
                        <a:rPr kumimoji="1" lang="ja-JP" altLang="en-US" sz="1600" b="1" kern="1200" dirty="0" smtClean="0">
                          <a:solidFill>
                            <a:schemeClr val="bg1"/>
                          </a:solidFill>
                          <a:effectLst/>
                          <a:latin typeface="メイリオ" panose="020B0604030504040204" pitchFamily="50" charset="-128"/>
                          <a:ea typeface="メイリオ" panose="020B0604030504040204" pitchFamily="50" charset="-128"/>
                          <a:cs typeface="+mn-cs"/>
                        </a:rPr>
                        <a:t>職場意識改善特例</a:t>
                      </a:r>
                      <a:r>
                        <a:rPr kumimoji="1" lang="ja-JP" altLang="ja-JP" sz="1600" b="1" kern="1200" dirty="0" smtClean="0">
                          <a:solidFill>
                            <a:schemeClr val="bg1"/>
                          </a:solidFill>
                          <a:effectLst/>
                          <a:latin typeface="メイリオ" panose="020B0604030504040204" pitchFamily="50" charset="-128"/>
                          <a:ea typeface="メイリオ" panose="020B0604030504040204" pitchFamily="50" charset="-128"/>
                          <a:cs typeface="+mn-cs"/>
                        </a:rPr>
                        <a:t>コース</a:t>
                      </a:r>
                      <a:endParaRPr kumimoji="1" lang="ja-JP" altLang="en-US" sz="1600" b="1" dirty="0">
                        <a:solidFill>
                          <a:schemeClr val="bg1"/>
                        </a:solidFill>
                        <a:latin typeface="メイリオ" panose="020B0604030504040204" pitchFamily="50" charset="-128"/>
                        <a:ea typeface="メイリオ" panose="020B0604030504040204" pitchFamily="50" charset="-128"/>
                      </a:endParaRPr>
                    </a:p>
                  </a:txBody>
                  <a:tcPr marT="0" marB="0" anchor="ctr">
                    <a:solidFill>
                      <a:schemeClr val="accent4"/>
                    </a:solidFill>
                  </a:tcPr>
                </a:tc>
                <a:extLst>
                  <a:ext uri="{0D108BD9-81ED-4DB2-BD59-A6C34878D82A}">
                    <a16:rowId xmlns:a16="http://schemas.microsoft.com/office/drawing/2014/main" val="3317967963"/>
                  </a:ext>
                </a:extLst>
              </a:tr>
              <a:tr h="1080670">
                <a:tc>
                  <a:txBody>
                    <a:bodyPr/>
                    <a:lstStyle/>
                    <a:p>
                      <a:pPr algn="ctr"/>
                      <a:r>
                        <a:rPr kumimoji="1" lang="ja-JP" altLang="en-US" sz="1400" dirty="0" smtClean="0">
                          <a:latin typeface="メイリオ" panose="020B0604030504040204" pitchFamily="50" charset="-128"/>
                          <a:ea typeface="メイリオ" panose="020B0604030504040204" pitchFamily="50" charset="-128"/>
                        </a:rPr>
                        <a:t>対象事業主</a:t>
                      </a:r>
                      <a:endParaRPr kumimoji="1" lang="ja-JP" altLang="en-US" sz="1400" dirty="0">
                        <a:latin typeface="メイリオ" panose="020B0604030504040204" pitchFamily="50" charset="-128"/>
                        <a:ea typeface="メイリオ" panose="020B0604030504040204" pitchFamily="50" charset="-128"/>
                      </a:endParaRPr>
                    </a:p>
                  </a:txBody>
                  <a:tcPr marT="0" marB="0" anchor="ctr">
                    <a:solidFill>
                      <a:schemeClr val="accent6">
                        <a:lumMod val="20000"/>
                        <a:lumOff val="80000"/>
                      </a:schemeClr>
                    </a:solidFill>
                  </a:tcPr>
                </a:tc>
                <a:tc>
                  <a:txBody>
                    <a:bodyPr/>
                    <a:lstStyle/>
                    <a:p>
                      <a:pPr algn="l"/>
                      <a:r>
                        <a:rPr kumimoji="1" lang="ja-JP" altLang="en-US" sz="1400" dirty="0" smtClean="0">
                          <a:latin typeface="メイリオ" panose="020B0604030504040204" pitchFamily="50" charset="-128"/>
                          <a:ea typeface="メイリオ" panose="020B0604030504040204" pitchFamily="50" charset="-128"/>
                        </a:rPr>
                        <a:t>新型コロナウイルス感染症対策として</a:t>
                      </a:r>
                      <a:r>
                        <a:rPr kumimoji="1" lang="ja-JP" altLang="en-US" sz="1400" b="1" dirty="0" smtClean="0">
                          <a:solidFill>
                            <a:srgbClr val="FF0000"/>
                          </a:solidFill>
                          <a:latin typeface="メイリオ" panose="020B0604030504040204" pitchFamily="50" charset="-128"/>
                          <a:ea typeface="メイリオ" panose="020B0604030504040204" pitchFamily="50" charset="-128"/>
                        </a:rPr>
                        <a:t>テレワークを新規</a:t>
                      </a:r>
                      <a:r>
                        <a:rPr kumimoji="1" lang="ja-JP" altLang="en-US" sz="1050" b="1" dirty="0" smtClean="0">
                          <a:solidFill>
                            <a:srgbClr val="FF0000"/>
                          </a:solidFill>
                          <a:latin typeface="メイリオ" panose="020B0604030504040204" pitchFamily="50" charset="-128"/>
                          <a:ea typeface="メイリオ" panose="020B0604030504040204" pitchFamily="50" charset="-128"/>
                        </a:rPr>
                        <a:t>（</a:t>
                      </a:r>
                      <a:r>
                        <a:rPr kumimoji="1" lang="en-US" altLang="ja-JP" sz="1050" b="1" dirty="0" smtClean="0">
                          <a:solidFill>
                            <a:srgbClr val="FF0000"/>
                          </a:solidFill>
                          <a:latin typeface="メイリオ" panose="020B0604030504040204" pitchFamily="50" charset="-128"/>
                          <a:ea typeface="メイリオ" panose="020B0604030504040204" pitchFamily="50" charset="-128"/>
                        </a:rPr>
                        <a:t>※</a:t>
                      </a:r>
                      <a:r>
                        <a:rPr kumimoji="1" lang="ja-JP" altLang="en-US" sz="1050" b="1" dirty="0" smtClean="0">
                          <a:solidFill>
                            <a:srgbClr val="FF0000"/>
                          </a:solidFill>
                          <a:latin typeface="メイリオ" panose="020B0604030504040204" pitchFamily="50" charset="-128"/>
                          <a:ea typeface="メイリオ" panose="020B0604030504040204" pitchFamily="50" charset="-128"/>
                        </a:rPr>
                        <a:t>）</a:t>
                      </a:r>
                      <a:r>
                        <a:rPr kumimoji="1" lang="ja-JP" altLang="en-US" sz="1400" b="1" dirty="0" smtClean="0">
                          <a:solidFill>
                            <a:srgbClr val="FF0000"/>
                          </a:solidFill>
                          <a:latin typeface="メイリオ" panose="020B0604030504040204" pitchFamily="50" charset="-128"/>
                          <a:ea typeface="メイリオ" panose="020B0604030504040204" pitchFamily="50" charset="-128"/>
                        </a:rPr>
                        <a:t>で導入する</a:t>
                      </a:r>
                      <a:r>
                        <a:rPr kumimoji="1" lang="ja-JP" altLang="en-US" sz="1400" dirty="0" smtClean="0">
                          <a:latin typeface="メイリオ" panose="020B0604030504040204" pitchFamily="50" charset="-128"/>
                          <a:ea typeface="メイリオ" panose="020B0604030504040204" pitchFamily="50" charset="-128"/>
                        </a:rPr>
                        <a:t>中小企業事業主</a:t>
                      </a:r>
                      <a:endParaRPr kumimoji="1" lang="en-US" altLang="ja-JP" sz="1400" dirty="0" smtClean="0">
                        <a:latin typeface="メイリオ" panose="020B0604030504040204" pitchFamily="50" charset="-128"/>
                        <a:ea typeface="メイリオ" panose="020B0604030504040204" pitchFamily="50" charset="-128"/>
                      </a:endParaRPr>
                    </a:p>
                    <a:p>
                      <a:pPr algn="l"/>
                      <a:r>
                        <a:rPr kumimoji="1" lang="en-US" altLang="ja-JP" sz="1000" dirty="0" smtClean="0">
                          <a:latin typeface="メイリオ" panose="020B0604030504040204" pitchFamily="50" charset="-128"/>
                          <a:ea typeface="メイリオ" panose="020B0604030504040204" pitchFamily="50" charset="-128"/>
                        </a:rPr>
                        <a:t>※</a:t>
                      </a:r>
                      <a:r>
                        <a:rPr kumimoji="1" lang="ja-JP" altLang="en-US" sz="1000" dirty="0" smtClean="0">
                          <a:latin typeface="メイリオ" panose="020B0604030504040204" pitchFamily="50" charset="-128"/>
                          <a:ea typeface="メイリオ" panose="020B0604030504040204" pitchFamily="50" charset="-128"/>
                        </a:rPr>
                        <a:t>試行的に導入している事業主も対象となります</a:t>
                      </a:r>
                      <a:endParaRPr kumimoji="1" lang="ja-JP" altLang="en-US" sz="1000" dirty="0">
                        <a:latin typeface="メイリオ" panose="020B0604030504040204" pitchFamily="50" charset="-128"/>
                        <a:ea typeface="メイリオ" panose="020B0604030504040204" pitchFamily="50" charset="-128"/>
                      </a:endParaRPr>
                    </a:p>
                  </a:txBody>
                  <a:tcPr marT="36000" marB="0" anchor="ctr"/>
                </a:tc>
                <a:tc>
                  <a:txBody>
                    <a:bodyPr/>
                    <a:lstStyle/>
                    <a:p>
                      <a:pPr algn="l"/>
                      <a:r>
                        <a:rPr kumimoji="1" lang="ja-JP" altLang="en-US" sz="1400" dirty="0" smtClean="0">
                          <a:latin typeface="メイリオ" panose="020B0604030504040204" pitchFamily="50" charset="-128"/>
                          <a:ea typeface="メイリオ" panose="020B0604030504040204" pitchFamily="50" charset="-128"/>
                        </a:rPr>
                        <a:t>新型コロナウイルス感染症対策として</a:t>
                      </a:r>
                      <a:r>
                        <a:rPr kumimoji="1" lang="ja-JP" altLang="en-US" sz="1400" b="1" dirty="0" smtClean="0">
                          <a:solidFill>
                            <a:srgbClr val="FF0000"/>
                          </a:solidFill>
                          <a:latin typeface="メイリオ" panose="020B0604030504040204" pitchFamily="50" charset="-128"/>
                          <a:ea typeface="メイリオ" panose="020B0604030504040204" pitchFamily="50" charset="-128"/>
                        </a:rPr>
                        <a:t>労働者が利用できる特別休暇の規定を整備する</a:t>
                      </a:r>
                      <a:r>
                        <a:rPr kumimoji="1" lang="ja-JP" altLang="en-US" sz="1400" dirty="0" smtClean="0">
                          <a:latin typeface="メイリオ" panose="020B0604030504040204" pitchFamily="50" charset="-128"/>
                          <a:ea typeface="メイリオ" panose="020B0604030504040204" pitchFamily="50" charset="-128"/>
                        </a:rPr>
                        <a:t>中小企業事業主</a:t>
                      </a:r>
                    </a:p>
                  </a:txBody>
                  <a:tcPr marT="0" marB="0" anchor="ctr"/>
                </a:tc>
                <a:extLst>
                  <a:ext uri="{0D108BD9-81ED-4DB2-BD59-A6C34878D82A}">
                    <a16:rowId xmlns:a16="http://schemas.microsoft.com/office/drawing/2014/main" val="2055082965"/>
                  </a:ext>
                </a:extLst>
              </a:tr>
              <a:tr h="955002">
                <a:tc>
                  <a:txBody>
                    <a:bodyPr/>
                    <a:lstStyle/>
                    <a:p>
                      <a:pPr algn="ctr"/>
                      <a:r>
                        <a:rPr kumimoji="1" lang="ja-JP" altLang="en-US" sz="1400" dirty="0" smtClean="0">
                          <a:latin typeface="メイリオ" panose="020B0604030504040204" pitchFamily="50" charset="-128"/>
                          <a:ea typeface="メイリオ" panose="020B0604030504040204" pitchFamily="50" charset="-128"/>
                        </a:rPr>
                        <a:t>助成対象の</a:t>
                      </a:r>
                      <a:endParaRPr kumimoji="1" lang="en-US" altLang="ja-JP" sz="1400" dirty="0" smtClean="0">
                        <a:latin typeface="メイリオ" panose="020B0604030504040204" pitchFamily="50" charset="-128"/>
                        <a:ea typeface="メイリオ" panose="020B0604030504040204" pitchFamily="50" charset="-128"/>
                      </a:endParaRPr>
                    </a:p>
                    <a:p>
                      <a:pPr algn="ctr"/>
                      <a:r>
                        <a:rPr kumimoji="1" lang="ja-JP" altLang="en-US" sz="1400" dirty="0" smtClean="0">
                          <a:latin typeface="メイリオ" panose="020B0604030504040204" pitchFamily="50" charset="-128"/>
                          <a:ea typeface="メイリオ" panose="020B0604030504040204" pitchFamily="50" charset="-128"/>
                        </a:rPr>
                        <a:t>取組</a:t>
                      </a:r>
                      <a:endParaRPr kumimoji="1" lang="ja-JP" altLang="en-US" sz="1400" dirty="0">
                        <a:latin typeface="メイリオ" panose="020B0604030504040204" pitchFamily="50" charset="-128"/>
                        <a:ea typeface="メイリオ" panose="020B0604030504040204" pitchFamily="50" charset="-128"/>
                      </a:endParaRPr>
                    </a:p>
                  </a:txBody>
                  <a:tcPr marT="0" marB="0" anchor="ctr">
                    <a:solidFill>
                      <a:schemeClr val="accent6">
                        <a:lumMod val="20000"/>
                        <a:lumOff val="80000"/>
                      </a:schemeClr>
                    </a:solidFill>
                  </a:tcPr>
                </a:tc>
                <a:tc>
                  <a:txBody>
                    <a:bodyPr/>
                    <a:lstStyle/>
                    <a:p>
                      <a:pPr marL="177800" marR="0" lvl="0" indent="-177800" algn="l" defTabSz="990570" rtl="0" eaLnBrk="1" fontAlgn="auto" latinLnBrk="0" hangingPunct="1">
                        <a:lnSpc>
                          <a:spcPct val="100000"/>
                        </a:lnSpc>
                        <a:spcBef>
                          <a:spcPts val="0"/>
                        </a:spcBef>
                        <a:spcAft>
                          <a:spcPts val="0"/>
                        </a:spcAft>
                        <a:buClrTx/>
                        <a:buSzTx/>
                        <a:buFontTx/>
                        <a:buNone/>
                        <a:tabLst/>
                        <a:defRPr/>
                      </a:pPr>
                      <a:r>
                        <a:rPr kumimoji="1" lang="ja-JP" altLang="en-US" sz="1400" dirty="0" smtClean="0">
                          <a:latin typeface="メイリオ" panose="020B0604030504040204" pitchFamily="50" charset="-128"/>
                          <a:ea typeface="メイリオ" panose="020B0604030504040204" pitchFamily="50" charset="-128"/>
                        </a:rPr>
                        <a:t>・テレワーク用通信機器の導入・運用</a:t>
                      </a:r>
                      <a:endParaRPr kumimoji="1" lang="en-US" altLang="ja-JP" sz="1400" dirty="0" smtClean="0">
                        <a:latin typeface="メイリオ" panose="020B0604030504040204" pitchFamily="50" charset="-128"/>
                        <a:ea typeface="メイリオ" panose="020B0604030504040204" pitchFamily="50" charset="-128"/>
                      </a:endParaRPr>
                    </a:p>
                    <a:p>
                      <a:pPr marL="177800" marR="0" lvl="0" indent="-177800" algn="l" defTabSz="990570" rtl="0" eaLnBrk="1" fontAlgn="auto" latinLnBrk="0" hangingPunct="1">
                        <a:lnSpc>
                          <a:spcPct val="100000"/>
                        </a:lnSpc>
                        <a:spcBef>
                          <a:spcPts val="0"/>
                        </a:spcBef>
                        <a:spcAft>
                          <a:spcPts val="0"/>
                        </a:spcAft>
                        <a:buClrTx/>
                        <a:buSzTx/>
                        <a:buFontTx/>
                        <a:buNone/>
                        <a:tabLst/>
                        <a:defRPr/>
                      </a:pPr>
                      <a:r>
                        <a:rPr kumimoji="1" lang="ja-JP" altLang="en-US" sz="1400" dirty="0" smtClean="0">
                          <a:latin typeface="メイリオ" panose="020B0604030504040204" pitchFamily="50" charset="-128"/>
                          <a:ea typeface="メイリオ" panose="020B0604030504040204" pitchFamily="50" charset="-128"/>
                        </a:rPr>
                        <a:t>・就業規則</a:t>
                      </a:r>
                      <a:r>
                        <a:rPr kumimoji="1" lang="ja-JP" altLang="en-US" sz="1400" dirty="0" smtClean="0">
                          <a:solidFill>
                            <a:schemeClr val="tx1"/>
                          </a:solidFill>
                          <a:latin typeface="メイリオ" panose="020B0604030504040204" pitchFamily="50" charset="-128"/>
                          <a:ea typeface="メイリオ" panose="020B0604030504040204" pitchFamily="50" charset="-128"/>
                        </a:rPr>
                        <a:t>・労使</a:t>
                      </a:r>
                      <a:r>
                        <a:rPr kumimoji="1" lang="ja-JP" altLang="en-US" sz="1400" dirty="0" smtClean="0">
                          <a:latin typeface="メイリオ" panose="020B0604030504040204" pitchFamily="50" charset="-128"/>
                          <a:ea typeface="メイリオ" panose="020B0604030504040204" pitchFamily="50" charset="-128"/>
                        </a:rPr>
                        <a:t>協定等の作成・変更　　　　　　　　　　　等</a:t>
                      </a:r>
                    </a:p>
                  </a:txBody>
                  <a:tcPr marT="72000" marB="36000" anchor="ctr"/>
                </a:tc>
                <a:tc>
                  <a:txBody>
                    <a:bodyPr/>
                    <a:lstStyle/>
                    <a:p>
                      <a:pPr algn="l"/>
                      <a:r>
                        <a:rPr kumimoji="1" lang="ja-JP" altLang="en-US" sz="1400" dirty="0" smtClean="0">
                          <a:latin typeface="メイリオ" panose="020B0604030504040204" pitchFamily="50" charset="-128"/>
                          <a:ea typeface="メイリオ" panose="020B0604030504040204" pitchFamily="50" charset="-128"/>
                        </a:rPr>
                        <a:t>・就業規則等の作成・変更</a:t>
                      </a:r>
                      <a:endParaRPr kumimoji="1" lang="en-US" altLang="ja-JP" sz="1400" dirty="0" smtClean="0">
                        <a:latin typeface="メイリオ" panose="020B0604030504040204" pitchFamily="50" charset="-128"/>
                        <a:ea typeface="メイリオ" panose="020B0604030504040204" pitchFamily="50" charset="-128"/>
                      </a:endParaRPr>
                    </a:p>
                    <a:p>
                      <a:pPr algn="l"/>
                      <a:r>
                        <a:rPr kumimoji="1" lang="ja-JP" altLang="en-US" sz="1400" dirty="0" smtClean="0">
                          <a:latin typeface="メイリオ" panose="020B0604030504040204" pitchFamily="50" charset="-128"/>
                          <a:ea typeface="メイリオ" panose="020B0604030504040204" pitchFamily="50" charset="-128"/>
                        </a:rPr>
                        <a:t>・労務管理用機器等の導入・更新　　　　　　　　　　　　　</a:t>
                      </a:r>
                      <a:endParaRPr kumimoji="1" lang="en-US" altLang="ja-JP" sz="1400" dirty="0" smtClean="0">
                        <a:latin typeface="メイリオ" panose="020B0604030504040204" pitchFamily="50" charset="-128"/>
                        <a:ea typeface="メイリオ" panose="020B0604030504040204" pitchFamily="50" charset="-128"/>
                      </a:endParaRPr>
                    </a:p>
                    <a:p>
                      <a:pPr algn="l"/>
                      <a:r>
                        <a:rPr kumimoji="1" lang="ja-JP" altLang="en-US" sz="1400" dirty="0" smtClean="0">
                          <a:latin typeface="メイリオ" panose="020B0604030504040204" pitchFamily="50" charset="-128"/>
                          <a:ea typeface="メイリオ" panose="020B0604030504040204" pitchFamily="50" charset="-128"/>
                        </a:rPr>
                        <a:t>　　　　　　　　　　　　　　等</a:t>
                      </a:r>
                      <a:endParaRPr kumimoji="1" lang="en-US" altLang="ja-JP" sz="1400" dirty="0" smtClean="0">
                        <a:latin typeface="メイリオ" panose="020B0604030504040204" pitchFamily="50" charset="-128"/>
                        <a:ea typeface="メイリオ" panose="020B0604030504040204" pitchFamily="50" charset="-128"/>
                      </a:endParaRPr>
                    </a:p>
                  </a:txBody>
                  <a:tcPr marT="0" marB="0" anchor="ctr"/>
                </a:tc>
                <a:extLst>
                  <a:ext uri="{0D108BD9-81ED-4DB2-BD59-A6C34878D82A}">
                    <a16:rowId xmlns:a16="http://schemas.microsoft.com/office/drawing/2014/main" val="3275861319"/>
                  </a:ext>
                </a:extLst>
              </a:tr>
              <a:tr h="913233">
                <a:tc>
                  <a:txBody>
                    <a:bodyPr/>
                    <a:lstStyle/>
                    <a:p>
                      <a:pPr algn="ctr"/>
                      <a:r>
                        <a:rPr kumimoji="1" lang="ja-JP" altLang="en-US" sz="1400" dirty="0" smtClean="0">
                          <a:latin typeface="メイリオ" panose="020B0604030504040204" pitchFamily="50" charset="-128"/>
                          <a:ea typeface="メイリオ" panose="020B0604030504040204" pitchFamily="50" charset="-128"/>
                        </a:rPr>
                        <a:t>主な要件</a:t>
                      </a:r>
                      <a:endParaRPr kumimoji="1" lang="ja-JP" altLang="en-US" sz="1400" dirty="0">
                        <a:latin typeface="メイリオ" panose="020B0604030504040204" pitchFamily="50" charset="-128"/>
                        <a:ea typeface="メイリオ" panose="020B0604030504040204" pitchFamily="50" charset="-128"/>
                      </a:endParaRPr>
                    </a:p>
                  </a:txBody>
                  <a:tcPr marT="0" marB="0" anchor="ctr">
                    <a:solidFill>
                      <a:schemeClr val="accent6">
                        <a:lumMod val="20000"/>
                        <a:lumOff val="80000"/>
                      </a:schemeClr>
                    </a:solidFill>
                  </a:tcPr>
                </a:tc>
                <a:tc>
                  <a:txBody>
                    <a:bodyPr/>
                    <a:lstStyle/>
                    <a:p>
                      <a:pPr algn="l"/>
                      <a:r>
                        <a:rPr kumimoji="1" lang="ja-JP" altLang="en-US" sz="1400" dirty="0" smtClean="0">
                          <a:latin typeface="メイリオ" panose="020B0604030504040204" pitchFamily="50" charset="-128"/>
                          <a:ea typeface="メイリオ" panose="020B0604030504040204" pitchFamily="50" charset="-128"/>
                        </a:rPr>
                        <a:t>事業実施期間中に</a:t>
                      </a:r>
                      <a:endParaRPr kumimoji="1" lang="en-US" altLang="ja-JP" sz="1400" dirty="0" smtClean="0">
                        <a:latin typeface="メイリオ" panose="020B0604030504040204" pitchFamily="50" charset="-128"/>
                        <a:ea typeface="メイリオ" panose="020B0604030504040204" pitchFamily="50" charset="-128"/>
                      </a:endParaRPr>
                    </a:p>
                    <a:p>
                      <a:pPr algn="l"/>
                      <a:r>
                        <a:rPr kumimoji="1" lang="ja-JP" altLang="en-US" sz="1400" dirty="0" smtClean="0">
                          <a:latin typeface="メイリオ" panose="020B0604030504040204" pitchFamily="50" charset="-128"/>
                          <a:ea typeface="メイリオ" panose="020B0604030504040204" pitchFamily="50" charset="-128"/>
                        </a:rPr>
                        <a:t>・助成対象の取組を行うこと</a:t>
                      </a:r>
                      <a:endParaRPr kumimoji="1" lang="en-US" altLang="ja-JP" sz="1400" dirty="0" smtClean="0">
                        <a:latin typeface="メイリオ" panose="020B0604030504040204" pitchFamily="50" charset="-128"/>
                        <a:ea typeface="メイリオ" panose="020B0604030504040204" pitchFamily="50" charset="-128"/>
                      </a:endParaRPr>
                    </a:p>
                    <a:p>
                      <a:pPr algn="l"/>
                      <a:r>
                        <a:rPr kumimoji="1" lang="ja-JP" altLang="en-US" sz="1400" dirty="0" smtClean="0">
                          <a:latin typeface="メイリオ" panose="020B0604030504040204" pitchFamily="50" charset="-128"/>
                          <a:ea typeface="メイリオ" panose="020B0604030504040204" pitchFamily="50" charset="-128"/>
                        </a:rPr>
                        <a:t>・テレワークを実施した労働者が１人以上いること</a:t>
                      </a:r>
                    </a:p>
                  </a:txBody>
                  <a:tcPr marT="0" marB="0" anchor="ctr"/>
                </a:tc>
                <a:tc>
                  <a:txBody>
                    <a:bodyPr/>
                    <a:lstStyle/>
                    <a:p>
                      <a:pPr algn="l"/>
                      <a:r>
                        <a:rPr kumimoji="1" lang="ja-JP" altLang="en-US" sz="1300" dirty="0" smtClean="0">
                          <a:latin typeface="メイリオ" panose="020B0604030504040204" pitchFamily="50" charset="-128"/>
                          <a:ea typeface="メイリオ" panose="020B0604030504040204" pitchFamily="50" charset="-128"/>
                        </a:rPr>
                        <a:t>事業実施期間中に新型コロナウイルスの対応として労働者が利用できる特別休暇の規定を整備すること</a:t>
                      </a:r>
                      <a:endParaRPr kumimoji="1" lang="ja-JP" altLang="en-US" sz="1300" dirty="0">
                        <a:latin typeface="メイリオ" panose="020B0604030504040204" pitchFamily="50" charset="-128"/>
                        <a:ea typeface="メイリオ" panose="020B0604030504040204" pitchFamily="50" charset="-128"/>
                      </a:endParaRPr>
                    </a:p>
                  </a:txBody>
                  <a:tcPr marT="0" marB="0" anchor="ctr"/>
                </a:tc>
                <a:extLst>
                  <a:ext uri="{0D108BD9-81ED-4DB2-BD59-A6C34878D82A}">
                    <a16:rowId xmlns:a16="http://schemas.microsoft.com/office/drawing/2014/main" val="3200585576"/>
                  </a:ext>
                </a:extLst>
              </a:tr>
              <a:tr h="857713">
                <a:tc>
                  <a:txBody>
                    <a:bodyPr/>
                    <a:lstStyle/>
                    <a:p>
                      <a:pPr marL="85725" indent="0" algn="l"/>
                      <a:r>
                        <a:rPr kumimoji="1" lang="ja-JP" altLang="en-US" sz="1400" dirty="0" smtClean="0">
                          <a:latin typeface="メイリオ" panose="020B0604030504040204" pitchFamily="50" charset="-128"/>
                          <a:ea typeface="メイリオ" panose="020B0604030504040204" pitchFamily="50" charset="-128"/>
                        </a:rPr>
                        <a:t>助成の対象となる事業の実施期間</a:t>
                      </a:r>
                      <a:endParaRPr kumimoji="1" lang="ja-JP" altLang="en-US" sz="1400" dirty="0">
                        <a:latin typeface="メイリオ" panose="020B0604030504040204" pitchFamily="50" charset="-128"/>
                        <a:ea typeface="メイリオ" panose="020B0604030504040204" pitchFamily="50" charset="-128"/>
                      </a:endParaRPr>
                    </a:p>
                  </a:txBody>
                  <a:tcPr marT="0" marB="0" anchor="ctr">
                    <a:solidFill>
                      <a:schemeClr val="accent6">
                        <a:lumMod val="20000"/>
                        <a:lumOff val="80000"/>
                      </a:schemeClr>
                    </a:solidFill>
                  </a:tcPr>
                </a:tc>
                <a:tc gridSpan="2">
                  <a:txBody>
                    <a:bodyPr/>
                    <a:lstStyle/>
                    <a:p>
                      <a:pPr marL="0" marR="0" lvl="0" indent="0" algn="ctr" defTabSz="990570" rtl="0" eaLnBrk="1" fontAlgn="auto" latinLnBrk="0" hangingPunct="1">
                        <a:lnSpc>
                          <a:spcPct val="100000"/>
                        </a:lnSpc>
                        <a:spcBef>
                          <a:spcPts val="0"/>
                        </a:spcBef>
                        <a:spcAft>
                          <a:spcPts val="500"/>
                        </a:spcAft>
                        <a:buClrTx/>
                        <a:buSzTx/>
                        <a:buFontTx/>
                        <a:buNone/>
                        <a:tabLst/>
                        <a:defRPr/>
                      </a:pPr>
                      <a:r>
                        <a:rPr kumimoji="1" lang="ja-JP" altLang="en-US" sz="1600" u="none" dirty="0" smtClean="0">
                          <a:latin typeface="メイリオ" panose="020B0604030504040204" pitchFamily="50" charset="-128"/>
                          <a:ea typeface="メイリオ" panose="020B0604030504040204" pitchFamily="50" charset="-128"/>
                        </a:rPr>
                        <a:t>令和２年２月</a:t>
                      </a:r>
                      <a:r>
                        <a:rPr kumimoji="1" lang="ja-JP" altLang="en-US" sz="1600" u="none" dirty="0" smtClean="0">
                          <a:solidFill>
                            <a:schemeClr val="tx1"/>
                          </a:solidFill>
                          <a:latin typeface="メイリオ" panose="020B0604030504040204" pitchFamily="50" charset="-128"/>
                          <a:ea typeface="メイリオ" panose="020B0604030504040204" pitchFamily="50" charset="-128"/>
                        </a:rPr>
                        <a:t>１７日～５月</a:t>
                      </a:r>
                      <a:r>
                        <a:rPr kumimoji="1" lang="ja-JP" altLang="en-US" sz="1600" u="none" dirty="0" smtClean="0">
                          <a:latin typeface="メイリオ" panose="020B0604030504040204" pitchFamily="50" charset="-128"/>
                          <a:ea typeface="メイリオ" panose="020B0604030504040204" pitchFamily="50" charset="-128"/>
                        </a:rPr>
                        <a:t>３１日</a:t>
                      </a:r>
                      <a:endParaRPr kumimoji="1" lang="en-US" altLang="ja-JP" sz="1600" u="none" dirty="0" smtClean="0">
                        <a:latin typeface="メイリオ" panose="020B0604030504040204" pitchFamily="50" charset="-128"/>
                        <a:ea typeface="メイリオ" panose="020B0604030504040204" pitchFamily="50" charset="-128"/>
                      </a:endParaRPr>
                    </a:p>
                    <a:p>
                      <a:pPr marL="0" marR="0" lvl="0" indent="536575" algn="l" defTabSz="990570" rtl="0" eaLnBrk="1" fontAlgn="auto" latinLnBrk="0" hangingPunct="1">
                        <a:lnSpc>
                          <a:spcPct val="100000"/>
                        </a:lnSpc>
                        <a:spcBef>
                          <a:spcPts val="0"/>
                        </a:spcBef>
                        <a:spcAft>
                          <a:spcPts val="0"/>
                        </a:spcAft>
                        <a:buClrTx/>
                        <a:buSzTx/>
                        <a:buFontTx/>
                        <a:buNone/>
                        <a:tabLst/>
                        <a:defRPr/>
                      </a:pPr>
                      <a:r>
                        <a:rPr kumimoji="1" lang="ja-JP" altLang="en-US" sz="1200" u="none" dirty="0" smtClean="0">
                          <a:latin typeface="メイリオ" panose="020B0604030504040204" pitchFamily="50" charset="-128"/>
                          <a:ea typeface="メイリオ" panose="020B0604030504040204" pitchFamily="50" charset="-128"/>
                        </a:rPr>
                        <a:t>計画の事後提出を可能にし、</a:t>
                      </a:r>
                      <a:r>
                        <a:rPr kumimoji="1" lang="en-US" altLang="ja-JP" sz="1200" u="none" dirty="0" smtClean="0">
                          <a:latin typeface="メイリオ" panose="020B0604030504040204" pitchFamily="50" charset="-128"/>
                          <a:ea typeface="メイリオ" panose="020B0604030504040204" pitchFamily="50" charset="-128"/>
                        </a:rPr>
                        <a:t>2</a:t>
                      </a:r>
                      <a:r>
                        <a:rPr kumimoji="1" lang="ja-JP" altLang="en-US" sz="1200" u="none" dirty="0" smtClean="0">
                          <a:latin typeface="メイリオ" panose="020B0604030504040204" pitchFamily="50" charset="-128"/>
                          <a:ea typeface="メイリオ" panose="020B0604030504040204" pitchFamily="50" charset="-128"/>
                        </a:rPr>
                        <a:t>月</a:t>
                      </a:r>
                      <a:r>
                        <a:rPr kumimoji="1" lang="en-US" altLang="ja-JP" sz="1200" u="none" dirty="0" smtClean="0">
                          <a:latin typeface="メイリオ" panose="020B0604030504040204" pitchFamily="50" charset="-128"/>
                          <a:ea typeface="メイリオ" panose="020B0604030504040204" pitchFamily="50" charset="-128"/>
                        </a:rPr>
                        <a:t>17</a:t>
                      </a:r>
                      <a:r>
                        <a:rPr kumimoji="1" lang="ja-JP" altLang="en-US" sz="1200" u="none" dirty="0" smtClean="0">
                          <a:latin typeface="メイリオ" panose="020B0604030504040204" pitchFamily="50" charset="-128"/>
                          <a:ea typeface="メイリオ" panose="020B0604030504040204" pitchFamily="50" charset="-128"/>
                        </a:rPr>
                        <a:t>日以降の取組で交付決定より</a:t>
                      </a:r>
                      <a:endParaRPr kumimoji="1" lang="en-US" altLang="ja-JP" sz="1200" u="none" dirty="0" smtClean="0">
                        <a:latin typeface="メイリオ" panose="020B0604030504040204" pitchFamily="50" charset="-128"/>
                        <a:ea typeface="メイリオ" panose="020B0604030504040204" pitchFamily="50" charset="-128"/>
                      </a:endParaRPr>
                    </a:p>
                    <a:p>
                      <a:pPr marL="0" marR="0" lvl="0" indent="536575" algn="l" defTabSz="990570" rtl="0" eaLnBrk="1" fontAlgn="auto" latinLnBrk="0" hangingPunct="1">
                        <a:lnSpc>
                          <a:spcPct val="100000"/>
                        </a:lnSpc>
                        <a:spcBef>
                          <a:spcPts val="0"/>
                        </a:spcBef>
                        <a:spcAft>
                          <a:spcPts val="0"/>
                        </a:spcAft>
                        <a:buClrTx/>
                        <a:buSzTx/>
                        <a:buFontTx/>
                        <a:buNone/>
                        <a:tabLst/>
                        <a:defRPr/>
                      </a:pPr>
                      <a:r>
                        <a:rPr kumimoji="1" lang="ja-JP" altLang="en-US" sz="1200" u="none" dirty="0" smtClean="0">
                          <a:latin typeface="メイリオ" panose="020B0604030504040204" pitchFamily="50" charset="-128"/>
                          <a:ea typeface="メイリオ" panose="020B0604030504040204" pitchFamily="50" charset="-128"/>
                        </a:rPr>
                        <a:t>前のものも助成対象とします。</a:t>
                      </a:r>
                      <a:endParaRPr kumimoji="1" lang="en-US" altLang="ja-JP" sz="1200" u="none" dirty="0" smtClean="0">
                        <a:latin typeface="メイリオ" panose="020B0604030504040204" pitchFamily="50" charset="-128"/>
                        <a:ea typeface="メイリオ" panose="020B0604030504040204" pitchFamily="50" charset="-128"/>
                      </a:endParaRPr>
                    </a:p>
                  </a:txBody>
                  <a:tcPr marT="0" marB="0" anchor="ctr"/>
                </a:tc>
                <a:tc hMerge="1">
                  <a:txBody>
                    <a:bodyPr/>
                    <a:lstStyle/>
                    <a:p>
                      <a:pPr marL="0" marR="0" lvl="0" indent="0" algn="l" defTabSz="990570" rtl="0" eaLnBrk="1" fontAlgn="auto" latinLnBrk="0" hangingPunct="1">
                        <a:lnSpc>
                          <a:spcPct val="100000"/>
                        </a:lnSpc>
                        <a:spcBef>
                          <a:spcPts val="0"/>
                        </a:spcBef>
                        <a:spcAft>
                          <a:spcPts val="0"/>
                        </a:spcAft>
                        <a:buClrTx/>
                        <a:buSzTx/>
                        <a:buFontTx/>
                        <a:buNone/>
                        <a:tabLst/>
                        <a:defRPr/>
                      </a:pPr>
                      <a:endParaRPr kumimoji="1" lang="en-US" altLang="ja-JP" sz="1400" u="none" dirty="0" smtClean="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2852205605"/>
                  </a:ext>
                </a:extLst>
              </a:tr>
              <a:tr h="1142935">
                <a:tc>
                  <a:txBody>
                    <a:bodyPr/>
                    <a:lstStyle/>
                    <a:p>
                      <a:pPr algn="ctr"/>
                      <a:r>
                        <a:rPr kumimoji="1" lang="ja-JP" altLang="en-US" sz="1400" dirty="0" smtClean="0">
                          <a:latin typeface="メイリオ" panose="020B0604030504040204" pitchFamily="50" charset="-128"/>
                          <a:ea typeface="メイリオ" panose="020B0604030504040204" pitchFamily="50" charset="-128"/>
                        </a:rPr>
                        <a:t>支給額</a:t>
                      </a:r>
                      <a:endParaRPr kumimoji="1" lang="en-US" altLang="ja-JP" sz="1400" dirty="0" smtClean="0">
                        <a:latin typeface="メイリオ" panose="020B0604030504040204" pitchFamily="50" charset="-128"/>
                        <a:ea typeface="メイリオ" panose="020B0604030504040204" pitchFamily="50" charset="-128"/>
                      </a:endParaRPr>
                    </a:p>
                  </a:txBody>
                  <a:tcPr marT="0" marB="0" anchor="ctr">
                    <a:solidFill>
                      <a:schemeClr val="accent6">
                        <a:lumMod val="20000"/>
                        <a:lumOff val="80000"/>
                      </a:schemeClr>
                    </a:solidFill>
                  </a:tcPr>
                </a:tc>
                <a:tc>
                  <a:txBody>
                    <a:bodyPr/>
                    <a:lstStyle/>
                    <a:p>
                      <a:pPr algn="ctr"/>
                      <a:r>
                        <a:rPr kumimoji="1" lang="ja-JP" altLang="en-US" sz="1400" u="none" dirty="0" smtClean="0">
                          <a:latin typeface="メイリオ" panose="020B0604030504040204" pitchFamily="50" charset="-128"/>
                          <a:ea typeface="メイリオ" panose="020B0604030504040204" pitchFamily="50" charset="-128"/>
                        </a:rPr>
                        <a:t>補助率：１／２</a:t>
                      </a:r>
                    </a:p>
                    <a:p>
                      <a:pPr algn="ctr"/>
                      <a:r>
                        <a:rPr kumimoji="1" lang="ja-JP" altLang="en-US" sz="1400" u="none" dirty="0" smtClean="0">
                          <a:latin typeface="メイリオ" panose="020B0604030504040204" pitchFamily="50" charset="-128"/>
                          <a:ea typeface="メイリオ" panose="020B0604030504040204" pitchFamily="50" charset="-128"/>
                        </a:rPr>
                        <a:t>１企業当たりの上限額：</a:t>
                      </a:r>
                      <a:r>
                        <a:rPr kumimoji="1" lang="en-US" altLang="ja-JP" sz="1400" u="none" dirty="0" smtClean="0">
                          <a:latin typeface="メイリオ" panose="020B0604030504040204" pitchFamily="50" charset="-128"/>
                          <a:ea typeface="メイリオ" panose="020B0604030504040204" pitchFamily="50" charset="-128"/>
                        </a:rPr>
                        <a:t>100</a:t>
                      </a:r>
                      <a:r>
                        <a:rPr kumimoji="1" lang="ja-JP" altLang="en-US" sz="1400" u="none" dirty="0" smtClean="0">
                          <a:latin typeface="メイリオ" panose="020B0604030504040204" pitchFamily="50" charset="-128"/>
                          <a:ea typeface="メイリオ" panose="020B0604030504040204" pitchFamily="50" charset="-128"/>
                        </a:rPr>
                        <a:t>万円</a:t>
                      </a:r>
                      <a:endParaRPr kumimoji="1" lang="en-US" altLang="ja-JP" sz="1400" u="none" dirty="0" smtClean="0">
                        <a:latin typeface="メイリオ" panose="020B0604030504040204" pitchFamily="50" charset="-128"/>
                        <a:ea typeface="メイリオ" panose="020B0604030504040204" pitchFamily="50" charset="-128"/>
                      </a:endParaRPr>
                    </a:p>
                  </a:txBody>
                  <a:tcPr marL="108000" marR="72000" marT="0" marB="0" anchor="ctr"/>
                </a:tc>
                <a:tc>
                  <a:txBody>
                    <a:bodyPr/>
                    <a:lstStyle/>
                    <a:p>
                      <a:pPr algn="ctr"/>
                      <a:r>
                        <a:rPr kumimoji="1" lang="ja-JP" altLang="en-US" sz="1400" u="none" dirty="0" smtClean="0">
                          <a:latin typeface="メイリオ" panose="020B0604030504040204" pitchFamily="50" charset="-128"/>
                          <a:ea typeface="メイリオ" panose="020B0604030504040204" pitchFamily="50" charset="-128"/>
                        </a:rPr>
                        <a:t>補助率：３／４</a:t>
                      </a:r>
                      <a:endParaRPr kumimoji="1" lang="en-US" altLang="ja-JP" sz="1400" u="none" dirty="0" smtClean="0">
                        <a:latin typeface="メイリオ" panose="020B0604030504040204" pitchFamily="50" charset="-128"/>
                        <a:ea typeface="メイリオ" panose="020B0604030504040204" pitchFamily="50" charset="-128"/>
                      </a:endParaRPr>
                    </a:p>
                    <a:p>
                      <a:pPr marL="180975" indent="-180975" algn="l"/>
                      <a:r>
                        <a:rPr kumimoji="1" lang="en-US" altLang="ja-JP" sz="1200" u="none" dirty="0" smtClean="0">
                          <a:latin typeface="メイリオ" panose="020B0604030504040204" pitchFamily="50" charset="-128"/>
                          <a:ea typeface="メイリオ" panose="020B0604030504040204" pitchFamily="50" charset="-128"/>
                        </a:rPr>
                        <a:t>※</a:t>
                      </a:r>
                      <a:r>
                        <a:rPr kumimoji="1" lang="ja-JP" altLang="en-US" sz="1200" u="none" dirty="0" smtClean="0">
                          <a:latin typeface="メイリオ" panose="020B0604030504040204" pitchFamily="50" charset="-128"/>
                          <a:ea typeface="メイリオ" panose="020B0604030504040204" pitchFamily="50" charset="-128"/>
                        </a:rPr>
                        <a:t>事業規模</a:t>
                      </a:r>
                      <a:r>
                        <a:rPr kumimoji="1" lang="en-US" altLang="ja-JP" sz="1200" u="none" dirty="0" smtClean="0">
                          <a:latin typeface="メイリオ" panose="020B0604030504040204" pitchFamily="50" charset="-128"/>
                          <a:ea typeface="メイリオ" panose="020B0604030504040204" pitchFamily="50" charset="-128"/>
                        </a:rPr>
                        <a:t>30</a:t>
                      </a:r>
                      <a:r>
                        <a:rPr kumimoji="1" lang="ja-JP" altLang="en-US" sz="1200" u="none" dirty="0" smtClean="0">
                          <a:latin typeface="メイリオ" panose="020B0604030504040204" pitchFamily="50" charset="-128"/>
                          <a:ea typeface="メイリオ" panose="020B0604030504040204" pitchFamily="50" charset="-128"/>
                        </a:rPr>
                        <a:t>名以下かつ労働能率の増進に資する設備・機器等の経費が</a:t>
                      </a:r>
                      <a:r>
                        <a:rPr kumimoji="1" lang="en-US" altLang="ja-JP" sz="1200" u="none" dirty="0" smtClean="0">
                          <a:latin typeface="メイリオ" panose="020B0604030504040204" pitchFamily="50" charset="-128"/>
                          <a:ea typeface="メイリオ" panose="020B0604030504040204" pitchFamily="50" charset="-128"/>
                        </a:rPr>
                        <a:t>30</a:t>
                      </a:r>
                      <a:r>
                        <a:rPr kumimoji="1" lang="ja-JP" altLang="en-US" sz="1200" u="none" dirty="0" smtClean="0">
                          <a:latin typeface="メイリオ" panose="020B0604030504040204" pitchFamily="50" charset="-128"/>
                          <a:ea typeface="メイリオ" panose="020B0604030504040204" pitchFamily="50" charset="-128"/>
                        </a:rPr>
                        <a:t>万円を超える場合は、４／５を助成</a:t>
                      </a:r>
                      <a:endParaRPr kumimoji="1" lang="en-US" altLang="ja-JP" sz="1200" u="none" dirty="0" smtClean="0">
                        <a:latin typeface="メイリオ" panose="020B0604030504040204" pitchFamily="50" charset="-128"/>
                        <a:ea typeface="メイリオ" panose="020B0604030504040204" pitchFamily="50" charset="-128"/>
                      </a:endParaRPr>
                    </a:p>
                    <a:p>
                      <a:pPr marL="180975" indent="-180975" algn="ctr"/>
                      <a:r>
                        <a:rPr kumimoji="1" lang="ja-JP" altLang="en-US" sz="1400" u="none" dirty="0" smtClean="0">
                          <a:latin typeface="メイリオ" panose="020B0604030504040204" pitchFamily="50" charset="-128"/>
                          <a:ea typeface="メイリオ" panose="020B0604030504040204" pitchFamily="50" charset="-128"/>
                        </a:rPr>
                        <a:t>上限額：</a:t>
                      </a:r>
                      <a:r>
                        <a:rPr kumimoji="1" lang="en-US" altLang="ja-JP" sz="1400" u="none" dirty="0" smtClean="0">
                          <a:latin typeface="メイリオ" panose="020B0604030504040204" pitchFamily="50" charset="-128"/>
                          <a:ea typeface="メイリオ" panose="020B0604030504040204" pitchFamily="50" charset="-128"/>
                        </a:rPr>
                        <a:t>50</a:t>
                      </a:r>
                      <a:r>
                        <a:rPr kumimoji="1" lang="ja-JP" altLang="en-US" sz="1400" u="none" dirty="0" smtClean="0">
                          <a:latin typeface="メイリオ" panose="020B0604030504040204" pitchFamily="50" charset="-128"/>
                          <a:ea typeface="メイリオ" panose="020B0604030504040204" pitchFamily="50" charset="-128"/>
                        </a:rPr>
                        <a:t>万円</a:t>
                      </a:r>
                      <a:endParaRPr kumimoji="1" lang="ja-JP" altLang="en-US" sz="1400" u="none" dirty="0">
                        <a:latin typeface="メイリオ" panose="020B0604030504040204" pitchFamily="50" charset="-128"/>
                        <a:ea typeface="メイリオ" panose="020B0604030504040204" pitchFamily="50" charset="-128"/>
                      </a:endParaRPr>
                    </a:p>
                  </a:txBody>
                  <a:tcPr marL="108000" marR="72000" marT="0" marB="0" anchor="ctr"/>
                </a:tc>
                <a:extLst>
                  <a:ext uri="{0D108BD9-81ED-4DB2-BD59-A6C34878D82A}">
                    <a16:rowId xmlns:a16="http://schemas.microsoft.com/office/drawing/2014/main" val="2552121655"/>
                  </a:ext>
                </a:extLst>
              </a:tr>
            </a:tbl>
          </a:graphicData>
        </a:graphic>
      </p:graphicFrame>
      <p:sp>
        <p:nvSpPr>
          <p:cNvPr id="33" name="正方形/長方形 32"/>
          <p:cNvSpPr/>
          <p:nvPr/>
        </p:nvSpPr>
        <p:spPr>
          <a:xfrm>
            <a:off x="467105" y="1814497"/>
            <a:ext cx="6705600" cy="800663"/>
          </a:xfrm>
          <a:prstGeom prst="rect">
            <a:avLst/>
          </a:prstGeom>
        </p:spPr>
        <p:txBody>
          <a:bodyPr wrap="square" bIns="36000">
            <a:spAutoFit/>
          </a:bodyPr>
          <a:lstStyle/>
          <a:p>
            <a:pPr fontAlgn="base">
              <a:lnSpc>
                <a:spcPts val="1400"/>
              </a:lnSpc>
              <a:spcBef>
                <a:spcPct val="0"/>
              </a:spcBef>
              <a:spcAft>
                <a:spcPct val="0"/>
              </a:spcAft>
            </a:pPr>
            <a:r>
              <a:rPr lang="ja-JP" altLang="en-US" sz="1200" dirty="0" smtClean="0">
                <a:latin typeface="メイリオ" panose="020B0604030504040204" pitchFamily="50" charset="-128"/>
                <a:ea typeface="メイリオ" panose="020B0604030504040204" pitchFamily="50" charset="-128"/>
                <a:cs typeface="Times New Roman" pitchFamily="18" charset="0"/>
              </a:rPr>
              <a:t>「働き方改革推進支援助成金</a:t>
            </a:r>
            <a:r>
              <a:rPr lang="ja-JP" altLang="en-US" sz="1200" dirty="0" smtClean="0">
                <a:latin typeface="メイリオ" panose="020B0604030504040204" pitchFamily="50" charset="-128"/>
                <a:ea typeface="メイリオ" panose="020B0604030504040204" pitchFamily="50" charset="-128"/>
                <a:cs typeface="Times New Roman" pitchFamily="18" charset="0"/>
              </a:rPr>
              <a:t>」</a:t>
            </a:r>
            <a:r>
              <a:rPr lang="ja-JP" altLang="en-US" sz="1100" dirty="0" smtClean="0">
                <a:latin typeface="メイリオ" panose="020B0604030504040204" pitchFamily="50" charset="-128"/>
                <a:ea typeface="メイリオ" panose="020B0604030504040204" pitchFamily="50" charset="-128"/>
                <a:cs typeface="Times New Roman" pitchFamily="18" charset="0"/>
              </a:rPr>
              <a:t>（</a:t>
            </a:r>
            <a:r>
              <a:rPr lang="en-US" altLang="ja-JP" sz="1100" dirty="0" smtClean="0">
                <a:latin typeface="メイリオ" panose="020B0604030504040204" pitchFamily="50" charset="-128"/>
                <a:ea typeface="メイリオ" panose="020B0604030504040204" pitchFamily="50" charset="-128"/>
                <a:cs typeface="Times New Roman" pitchFamily="18" charset="0"/>
              </a:rPr>
              <a:t>※</a:t>
            </a:r>
            <a:r>
              <a:rPr lang="ja-JP" altLang="en-US" sz="1100" dirty="0" smtClean="0">
                <a:latin typeface="メイリオ" panose="020B0604030504040204" pitchFamily="50" charset="-128"/>
                <a:ea typeface="メイリオ" panose="020B0604030504040204" pitchFamily="50" charset="-128"/>
                <a:cs typeface="Times New Roman" pitchFamily="18" charset="0"/>
              </a:rPr>
              <a:t>令和２年度より「時間外労働等改善助成金」から名称変更）</a:t>
            </a:r>
            <a:r>
              <a:rPr lang="ja-JP" altLang="en-US" sz="1200" dirty="0" smtClean="0">
                <a:latin typeface="メイリオ" panose="020B0604030504040204" pitchFamily="50" charset="-128"/>
                <a:ea typeface="メイリオ" panose="020B0604030504040204" pitchFamily="50" charset="-128"/>
                <a:cs typeface="Times New Roman" pitchFamily="18" charset="0"/>
              </a:rPr>
              <a:t>に新型コロナウイルス感染症対策を目的とした取組を行う事業主を支援する特例コースを時限的に</a:t>
            </a:r>
            <a:r>
              <a:rPr lang="ja-JP" altLang="en-US" sz="1200" dirty="0" smtClean="0">
                <a:latin typeface="メイリオ" panose="020B0604030504040204" pitchFamily="50" charset="-128"/>
                <a:ea typeface="メイリオ" panose="020B0604030504040204" pitchFamily="50" charset="-128"/>
                <a:cs typeface="Times New Roman" pitchFamily="18" charset="0"/>
              </a:rPr>
              <a:t>設けています。</a:t>
            </a:r>
            <a:endParaRPr lang="en-US" altLang="ja-JP" sz="1200" dirty="0" smtClean="0">
              <a:latin typeface="メイリオ" panose="020B0604030504040204" pitchFamily="50" charset="-128"/>
              <a:ea typeface="メイリオ" panose="020B0604030504040204" pitchFamily="50" charset="-128"/>
              <a:cs typeface="Times New Roman" pitchFamily="18" charset="0"/>
            </a:endParaRPr>
          </a:p>
          <a:p>
            <a:pPr fontAlgn="base">
              <a:lnSpc>
                <a:spcPts val="1400"/>
              </a:lnSpc>
              <a:spcBef>
                <a:spcPct val="0"/>
              </a:spcBef>
              <a:spcAft>
                <a:spcPct val="0"/>
              </a:spcAft>
            </a:pPr>
            <a:endParaRPr lang="ja-JP" altLang="en-US" sz="1200" dirty="0">
              <a:latin typeface="メイリオ" panose="020B0604030504040204" pitchFamily="50" charset="-128"/>
              <a:ea typeface="メイリオ" panose="020B0604030504040204" pitchFamily="50" charset="-128"/>
              <a:cs typeface="Times New Roman" pitchFamily="18" charset="0"/>
            </a:endParaRPr>
          </a:p>
        </p:txBody>
      </p:sp>
      <p:sp>
        <p:nvSpPr>
          <p:cNvPr id="35" name="Text Box 1"/>
          <p:cNvSpPr txBox="1">
            <a:spLocks noChangeArrowheads="1"/>
          </p:cNvSpPr>
          <p:nvPr/>
        </p:nvSpPr>
        <p:spPr bwMode="auto">
          <a:xfrm>
            <a:off x="340517" y="8318499"/>
            <a:ext cx="7000693" cy="1654529"/>
          </a:xfrm>
          <a:prstGeom prst="roundRect">
            <a:avLst>
              <a:gd name="adj" fmla="val 12459"/>
            </a:avLst>
          </a:prstGeom>
          <a:solidFill>
            <a:srgbClr val="FEF2E8"/>
          </a:solidFill>
          <a:ln w="38100">
            <a:solidFill>
              <a:schemeClr val="accent6"/>
            </a:solidFill>
            <a:headEnd/>
            <a:tailEnd/>
          </a:ln>
        </p:spPr>
        <p:style>
          <a:lnRef idx="2">
            <a:schemeClr val="accent6"/>
          </a:lnRef>
          <a:fillRef idx="1">
            <a:schemeClr val="lt1"/>
          </a:fillRef>
          <a:effectRef idx="0">
            <a:schemeClr val="accent6"/>
          </a:effectRef>
          <a:fontRef idx="minor">
            <a:schemeClr val="dk1"/>
          </a:fontRef>
        </p:style>
        <p:txBody>
          <a:bodyPr vert="horz" wrap="square" lIns="1260000" tIns="36000" rIns="0" bIns="45720" numCol="1" anchor="ctr" anchorCtr="0" compatLnSpc="1">
            <a:prstTxWarp prst="textNoShape">
              <a:avLst/>
            </a:prstTxWarp>
          </a:bodyPr>
          <a:lstStyle/>
          <a:p>
            <a:pPr marL="0" marR="0" lvl="0" indent="128588" defTabSz="914400" rtl="0" eaLnBrk="0" fontAlgn="base" latinLnBrk="0" hangingPunct="0">
              <a:lnSpc>
                <a:spcPct val="100000"/>
              </a:lnSpc>
              <a:spcBef>
                <a:spcPct val="0"/>
              </a:spcBef>
              <a:buClrTx/>
              <a:buSzTx/>
              <a:buFontTx/>
              <a:buNone/>
              <a:tabLst>
                <a:tab pos="457200" algn="l"/>
              </a:tabLst>
            </a:pPr>
            <a:r>
              <a:rPr kumimoji="1" lang="ja-JP" altLang="en-US" b="1" i="0" u="none" strike="noStrike" cap="none" normalizeH="0" baseline="0" dirty="0" smtClean="0">
                <a:ln>
                  <a:noFill/>
                </a:ln>
                <a:solidFill>
                  <a:schemeClr val="tx1"/>
                </a:solidFill>
                <a:effectLst/>
                <a:latin typeface="HG丸ｺﾞｼｯｸM-PRO" pitchFamily="50" charset="-128"/>
                <a:ea typeface="HG丸ｺﾞｼｯｸM-PRO" pitchFamily="50" charset="-128"/>
                <a:cs typeface="Times New Roman" pitchFamily="18" charset="0"/>
              </a:rPr>
              <a:t>   </a:t>
            </a:r>
            <a:endParaRPr lang="en-US" altLang="ja-JP" sz="1100" dirty="0" smtClean="0">
              <a:solidFill>
                <a:schemeClr val="tx1"/>
              </a:solidFill>
              <a:latin typeface="ＭＳ Ｐゴシック" pitchFamily="50" charset="-128"/>
              <a:ea typeface="ＭＳ Ｐゴシック" pitchFamily="50" charset="-128"/>
              <a:cs typeface="ＭＳ 明朝" pitchFamily="17" charset="-128"/>
            </a:endParaRPr>
          </a:p>
        </p:txBody>
      </p:sp>
      <p:sp>
        <p:nvSpPr>
          <p:cNvPr id="38" name="角丸四角形 37"/>
          <p:cNvSpPr/>
          <p:nvPr/>
        </p:nvSpPr>
        <p:spPr>
          <a:xfrm>
            <a:off x="2972688" y="8013700"/>
            <a:ext cx="1681199" cy="380407"/>
          </a:xfrm>
          <a:prstGeom prst="roundRect">
            <a:avLst>
              <a:gd name="adj" fmla="val 24725"/>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ja-JP" altLang="ja-JP" sz="1400" dirty="0" smtClean="0">
                <a:latin typeface="HGP創英角ｺﾞｼｯｸUB" pitchFamily="50" charset="-128"/>
                <a:ea typeface="HGP創英角ｺﾞｼｯｸUB" pitchFamily="50" charset="-128"/>
                <a:cs typeface="Times New Roman" pitchFamily="18" charset="0"/>
              </a:rPr>
              <a:t>お問い合わせ先</a:t>
            </a:r>
            <a:endParaRPr lang="ja-JP" altLang="ja-JP" sz="1400" dirty="0">
              <a:latin typeface="HGP創英角ｺﾞｼｯｸUB" pitchFamily="50" charset="-128"/>
              <a:ea typeface="HGP創英角ｺﾞｼｯｸUB" pitchFamily="50" charset="-128"/>
              <a:cs typeface="ＭＳ Ｐゴシック" pitchFamily="50" charset="-128"/>
            </a:endParaRPr>
          </a:p>
        </p:txBody>
      </p:sp>
      <p:sp>
        <p:nvSpPr>
          <p:cNvPr id="39" name="Text Box 1"/>
          <p:cNvSpPr txBox="1">
            <a:spLocks noChangeArrowheads="1"/>
          </p:cNvSpPr>
          <p:nvPr/>
        </p:nvSpPr>
        <p:spPr bwMode="auto">
          <a:xfrm>
            <a:off x="487767" y="8547100"/>
            <a:ext cx="3287770" cy="1371600"/>
          </a:xfrm>
          <a:prstGeom prst="roundRect">
            <a:avLst>
              <a:gd name="adj" fmla="val 0"/>
            </a:avLst>
          </a:prstGeom>
          <a:noFill/>
          <a:ln w="19050">
            <a:noFill/>
            <a:headEnd/>
            <a:tailEnd/>
          </a:ln>
        </p:spPr>
        <p:style>
          <a:lnRef idx="2">
            <a:schemeClr val="accent6"/>
          </a:lnRef>
          <a:fillRef idx="1">
            <a:schemeClr val="lt1"/>
          </a:fillRef>
          <a:effectRef idx="0">
            <a:schemeClr val="accent6"/>
          </a:effectRef>
          <a:fontRef idx="minor">
            <a:schemeClr val="dk1"/>
          </a:fontRef>
        </p:style>
        <p:txBody>
          <a:bodyPr vert="horz" wrap="square" lIns="36000" tIns="36000" rIns="36000" bIns="36000" numCol="1" anchor="ctr" anchorCtr="0" compatLnSpc="1">
            <a:prstTxWarp prst="textNoShape">
              <a:avLst/>
            </a:prstTxWarp>
          </a:bodyPr>
          <a:lstStyle/>
          <a:p>
            <a:pPr indent="128588" eaLnBrk="0" fontAlgn="base" hangingPunct="0">
              <a:spcBef>
                <a:spcPct val="0"/>
              </a:spcBef>
              <a:tabLst>
                <a:tab pos="457200" algn="l"/>
              </a:tabLst>
            </a:pPr>
            <a:r>
              <a:rPr kumimoji="1" lang="ja-JP" altLang="en-US" sz="1200" b="1" i="0" u="none" strike="noStrike" cap="none" normalizeH="0" baseline="0" dirty="0" smtClean="0">
                <a:ln>
                  <a:noFill/>
                </a:ln>
                <a:solidFill>
                  <a:schemeClr val="tx1"/>
                </a:solidFill>
                <a:effectLst/>
                <a:latin typeface="HG丸ｺﾞｼｯｸM-PRO" panose="020F0600000000000000" pitchFamily="50" charset="-128"/>
                <a:ea typeface="HG丸ｺﾞｼｯｸM-PRO" panose="020F0600000000000000" pitchFamily="50" charset="-128"/>
                <a:cs typeface="Times New Roman" pitchFamily="18" charset="0"/>
              </a:rPr>
              <a:t>テレワーク相談センター</a:t>
            </a:r>
            <a:endParaRPr kumimoji="1" lang="en-US" altLang="ja-JP" sz="1200" b="1" i="0" u="none" strike="noStrike" cap="none" normalizeH="0" baseline="0" dirty="0" smtClean="0">
              <a:ln>
                <a:noFill/>
              </a:ln>
              <a:solidFill>
                <a:schemeClr val="tx1"/>
              </a:solidFill>
              <a:effectLst/>
              <a:latin typeface="HG丸ｺﾞｼｯｸM-PRO" panose="020F0600000000000000" pitchFamily="50" charset="-128"/>
              <a:ea typeface="HG丸ｺﾞｼｯｸM-PRO" panose="020F0600000000000000" pitchFamily="50" charset="-128"/>
              <a:cs typeface="Times New Roman" pitchFamily="18" charset="0"/>
            </a:endParaRPr>
          </a:p>
          <a:p>
            <a:pPr indent="128588" eaLnBrk="0" fontAlgn="base" hangingPunct="0">
              <a:spcBef>
                <a:spcPct val="0"/>
              </a:spcBef>
              <a:tabLst>
                <a:tab pos="457200" algn="l"/>
              </a:tabLst>
            </a:pPr>
            <a:r>
              <a:rPr lang="en-US" altLang="ja-JP" sz="800" dirty="0" smtClean="0">
                <a:solidFill>
                  <a:schemeClr val="tx1"/>
                </a:solidFill>
                <a:latin typeface="HG丸ｺﾞｼｯｸM-PRO" panose="020F0600000000000000" pitchFamily="50" charset="-128"/>
                <a:ea typeface="HG丸ｺﾞｼｯｸM-PRO" panose="020F0600000000000000" pitchFamily="50" charset="-128"/>
                <a:cs typeface="ＭＳ 明朝" pitchFamily="17" charset="-128"/>
                <a:hlinkClick r:id="rId4"/>
              </a:rPr>
              <a:t>https</a:t>
            </a:r>
            <a:r>
              <a:rPr lang="en-US" altLang="ja-JP" sz="800" dirty="0">
                <a:solidFill>
                  <a:schemeClr val="tx1"/>
                </a:solidFill>
                <a:latin typeface="HG丸ｺﾞｼｯｸM-PRO" panose="020F0600000000000000" pitchFamily="50" charset="-128"/>
                <a:ea typeface="HG丸ｺﾞｼｯｸM-PRO" panose="020F0600000000000000" pitchFamily="50" charset="-128"/>
                <a:cs typeface="ＭＳ 明朝" pitchFamily="17" charset="-128"/>
                <a:hlinkClick r:id="rId4"/>
              </a:rPr>
              <a:t>://www.tw-sodan.jp/</a:t>
            </a:r>
            <a:r>
              <a:rPr lang="ja-JP" altLang="en-US" sz="800" dirty="0">
                <a:solidFill>
                  <a:schemeClr val="tx1"/>
                </a:solidFill>
                <a:latin typeface="HG丸ｺﾞｼｯｸM-PRO" panose="020F0600000000000000" pitchFamily="50" charset="-128"/>
                <a:ea typeface="HG丸ｺﾞｼｯｸM-PRO" panose="020F0600000000000000" pitchFamily="50" charset="-128"/>
                <a:cs typeface="ＭＳ 明朝" pitchFamily="17" charset="-128"/>
              </a:rPr>
              <a:t>　</a:t>
            </a:r>
            <a:endParaRPr kumimoji="1" lang="en-US" altLang="ja-JP" sz="800" b="1" i="0" u="none" strike="noStrike" cap="none" normalizeH="0" baseline="0" dirty="0" smtClean="0">
              <a:ln>
                <a:noFill/>
              </a:ln>
              <a:solidFill>
                <a:schemeClr val="tx1"/>
              </a:solidFill>
              <a:effectLst/>
              <a:latin typeface="HG丸ｺﾞｼｯｸM-PRO" panose="020F0600000000000000" pitchFamily="50" charset="-128"/>
              <a:ea typeface="HG丸ｺﾞｼｯｸM-PRO" panose="020F0600000000000000" pitchFamily="50" charset="-128"/>
              <a:cs typeface="Times New Roman" pitchFamily="18" charset="0"/>
            </a:endParaRPr>
          </a:p>
          <a:p>
            <a:pPr indent="128588" eaLnBrk="0" fontAlgn="base" hangingPunct="0">
              <a:spcBef>
                <a:spcPct val="0"/>
              </a:spcBef>
              <a:spcAft>
                <a:spcPts val="300"/>
              </a:spcAft>
              <a:tabLst>
                <a:tab pos="457200" algn="l"/>
              </a:tabLst>
            </a:pPr>
            <a:r>
              <a:rPr lang="ja-JP" altLang="en-US" sz="1000" b="1" dirty="0">
                <a:solidFill>
                  <a:schemeClr val="tx1"/>
                </a:solidFill>
                <a:latin typeface="HG丸ｺﾞｼｯｸM-PRO" pitchFamily="50" charset="-128"/>
                <a:ea typeface="HG丸ｺﾞｼｯｸM-PRO" pitchFamily="50" charset="-128"/>
                <a:cs typeface="Times New Roman" pitchFamily="18" charset="0"/>
              </a:rPr>
              <a:t>電話：</a:t>
            </a:r>
            <a:r>
              <a:rPr lang="ja-JP" altLang="en-US" sz="1000" b="1" dirty="0" smtClean="0">
                <a:solidFill>
                  <a:schemeClr val="tx1"/>
                </a:solidFill>
                <a:latin typeface="HG丸ｺﾞｼｯｸM-PRO" pitchFamily="50" charset="-128"/>
                <a:ea typeface="HG丸ｺﾞｼｯｸM-PRO" pitchFamily="50" charset="-128"/>
                <a:cs typeface="Times New Roman" pitchFamily="18" charset="0"/>
              </a:rPr>
              <a:t>０１２０－９１－６４７９</a:t>
            </a:r>
            <a:endParaRPr lang="en-US" altLang="ja-JP" sz="1000" b="1" dirty="0" smtClean="0">
              <a:solidFill>
                <a:schemeClr val="tx1"/>
              </a:solidFill>
              <a:latin typeface="HG丸ｺﾞｼｯｸM-PRO" pitchFamily="50" charset="-128"/>
              <a:ea typeface="HG丸ｺﾞｼｯｸM-PRO" pitchFamily="50" charset="-128"/>
              <a:cs typeface="Times New Roman" pitchFamily="18" charset="0"/>
            </a:endParaRPr>
          </a:p>
          <a:p>
            <a:pPr marL="90488" indent="38100" eaLnBrk="0" fontAlgn="base" hangingPunct="0">
              <a:spcBef>
                <a:spcPct val="0"/>
              </a:spcBef>
              <a:tabLst>
                <a:tab pos="457200" algn="l"/>
              </a:tabLst>
            </a:pPr>
            <a:r>
              <a:rPr lang="ja-JP" altLang="en-US" sz="700" b="1" dirty="0">
                <a:solidFill>
                  <a:schemeClr val="tx1"/>
                </a:solidFill>
                <a:latin typeface="HG丸ｺﾞｼｯｸM-PRO" pitchFamily="50" charset="-128"/>
                <a:ea typeface="HG丸ｺﾞｼｯｸM-PRO" pitchFamily="50" charset="-128"/>
                <a:cs typeface="Times New Roman" pitchFamily="18" charset="0"/>
              </a:rPr>
              <a:t>上記のフリーダイヤルがつながらない場合には、以下の番号でも受け付けます。（５月３１日まで）</a:t>
            </a:r>
          </a:p>
          <a:p>
            <a:pPr marL="90488" indent="38100" eaLnBrk="0" fontAlgn="base" hangingPunct="0">
              <a:spcBef>
                <a:spcPct val="0"/>
              </a:spcBef>
              <a:tabLst>
                <a:tab pos="457200" algn="l"/>
              </a:tabLst>
            </a:pPr>
            <a:r>
              <a:rPr lang="ja-JP" altLang="en-US" sz="700" b="1" dirty="0">
                <a:solidFill>
                  <a:schemeClr val="tx1"/>
                </a:solidFill>
                <a:latin typeface="HG丸ｺﾞｼｯｸM-PRO" pitchFamily="50" charset="-128"/>
                <a:ea typeface="HG丸ｺﾞｼｯｸM-PRO" pitchFamily="50" charset="-128"/>
                <a:cs typeface="Times New Roman" pitchFamily="18" charset="0"/>
              </a:rPr>
              <a:t>電話：０３－５５７７－４７２４、０３－５５７７－４７３４</a:t>
            </a:r>
          </a:p>
          <a:p>
            <a:pPr marL="90488" indent="38100" eaLnBrk="0" fontAlgn="base" hangingPunct="0">
              <a:spcBef>
                <a:spcPct val="0"/>
              </a:spcBef>
              <a:spcAft>
                <a:spcPts val="300"/>
              </a:spcAft>
              <a:tabLst>
                <a:tab pos="457200" algn="l"/>
              </a:tabLst>
            </a:pPr>
            <a:r>
              <a:rPr lang="ja-JP" altLang="en-US" sz="700" b="1" dirty="0">
                <a:solidFill>
                  <a:schemeClr val="tx1"/>
                </a:solidFill>
                <a:latin typeface="HG丸ｺﾞｼｯｸM-PRO" pitchFamily="50" charset="-128"/>
                <a:ea typeface="HG丸ｺﾞｼｯｸM-PRO" pitchFamily="50" charset="-128"/>
                <a:cs typeface="Times New Roman" pitchFamily="18" charset="0"/>
              </a:rPr>
              <a:t>ただし、通信料は発信者負担になりますので、ご留意いただきますようお願いいたします</a:t>
            </a:r>
            <a:r>
              <a:rPr lang="ja-JP" altLang="en-US" sz="700" b="1" dirty="0" smtClean="0">
                <a:solidFill>
                  <a:schemeClr val="tx1"/>
                </a:solidFill>
                <a:latin typeface="HG丸ｺﾞｼｯｸM-PRO" pitchFamily="50" charset="-128"/>
                <a:ea typeface="HG丸ｺﾞｼｯｸM-PRO" pitchFamily="50" charset="-128"/>
                <a:cs typeface="Times New Roman" pitchFamily="18" charset="0"/>
              </a:rPr>
              <a:t>。</a:t>
            </a:r>
            <a:endParaRPr lang="en-US" altLang="ja-JP" sz="700" b="1" dirty="0" smtClean="0">
              <a:solidFill>
                <a:schemeClr val="tx1"/>
              </a:solidFill>
              <a:latin typeface="HG丸ｺﾞｼｯｸM-PRO" pitchFamily="50" charset="-128"/>
              <a:ea typeface="HG丸ｺﾞｼｯｸM-PRO" pitchFamily="50" charset="-128"/>
              <a:cs typeface="Times New Roman" pitchFamily="18" charset="0"/>
            </a:endParaRPr>
          </a:p>
          <a:p>
            <a:pPr indent="128588" eaLnBrk="0" fontAlgn="base" hangingPunct="0">
              <a:spcBef>
                <a:spcPct val="0"/>
              </a:spcBef>
              <a:tabLst>
                <a:tab pos="457200" algn="l"/>
              </a:tabLst>
            </a:pPr>
            <a:r>
              <a:rPr lang="ja-JP" altLang="en-US" sz="800" dirty="0">
                <a:solidFill>
                  <a:schemeClr val="tx1"/>
                </a:solidFill>
                <a:latin typeface="HG丸ｺﾞｼｯｸM-PRO" pitchFamily="50" charset="-128"/>
                <a:ea typeface="HG丸ｺﾞｼｯｸM-PRO" pitchFamily="50" charset="-128"/>
                <a:cs typeface="Times New Roman" pitchFamily="18" charset="0"/>
              </a:rPr>
              <a:t>所在地：東京都千代田区神田駿河台１</a:t>
            </a:r>
            <a:r>
              <a:rPr lang="en-US" altLang="ja-JP" sz="800" dirty="0">
                <a:solidFill>
                  <a:schemeClr val="tx1"/>
                </a:solidFill>
                <a:latin typeface="HG丸ｺﾞｼｯｸM-PRO" pitchFamily="50" charset="-128"/>
                <a:ea typeface="HG丸ｺﾞｼｯｸM-PRO" pitchFamily="50" charset="-128"/>
                <a:cs typeface="Times New Roman" pitchFamily="18" charset="0"/>
              </a:rPr>
              <a:t>‐</a:t>
            </a:r>
            <a:r>
              <a:rPr lang="ja-JP" altLang="en-US" sz="800" dirty="0">
                <a:solidFill>
                  <a:schemeClr val="tx1"/>
                </a:solidFill>
                <a:latin typeface="HG丸ｺﾞｼｯｸM-PRO" pitchFamily="50" charset="-128"/>
                <a:ea typeface="HG丸ｺﾞｼｯｸM-PRO" pitchFamily="50" charset="-128"/>
                <a:cs typeface="Times New Roman" pitchFamily="18" charset="0"/>
              </a:rPr>
              <a:t>８</a:t>
            </a:r>
            <a:r>
              <a:rPr lang="en-US" altLang="ja-JP" sz="800" dirty="0">
                <a:solidFill>
                  <a:schemeClr val="tx1"/>
                </a:solidFill>
                <a:latin typeface="HG丸ｺﾞｼｯｸM-PRO" pitchFamily="50" charset="-128"/>
                <a:ea typeface="HG丸ｺﾞｼｯｸM-PRO" pitchFamily="50" charset="-128"/>
                <a:cs typeface="Times New Roman" pitchFamily="18" charset="0"/>
              </a:rPr>
              <a:t>‐11</a:t>
            </a:r>
            <a:r>
              <a:rPr lang="ja-JP" altLang="en-US" sz="800" dirty="0">
                <a:solidFill>
                  <a:schemeClr val="tx1"/>
                </a:solidFill>
                <a:latin typeface="HG丸ｺﾞｼｯｸM-PRO" pitchFamily="50" charset="-128"/>
                <a:ea typeface="HG丸ｺﾞｼｯｸM-PRO" pitchFamily="50" charset="-128"/>
                <a:cs typeface="Times New Roman" pitchFamily="18" charset="0"/>
              </a:rPr>
              <a:t>　</a:t>
            </a:r>
            <a:endParaRPr lang="en-US" altLang="ja-JP" sz="800" dirty="0">
              <a:solidFill>
                <a:schemeClr val="tx1"/>
              </a:solidFill>
              <a:latin typeface="HG丸ｺﾞｼｯｸM-PRO" pitchFamily="50" charset="-128"/>
              <a:ea typeface="HG丸ｺﾞｼｯｸM-PRO" pitchFamily="50" charset="-128"/>
              <a:cs typeface="Times New Roman" pitchFamily="18" charset="0"/>
            </a:endParaRPr>
          </a:p>
          <a:p>
            <a:pPr indent="128588" eaLnBrk="0" fontAlgn="base" hangingPunct="0">
              <a:spcBef>
                <a:spcPct val="0"/>
              </a:spcBef>
              <a:tabLst>
                <a:tab pos="457200" algn="l"/>
              </a:tabLst>
            </a:pPr>
            <a:r>
              <a:rPr lang="ja-JP" altLang="en-US" sz="800" dirty="0" smtClean="0">
                <a:solidFill>
                  <a:schemeClr val="tx1"/>
                </a:solidFill>
                <a:latin typeface="HG丸ｺﾞｼｯｸM-PRO" pitchFamily="50" charset="-128"/>
                <a:ea typeface="HG丸ｺﾞｼｯｸM-PRO" pitchFamily="50" charset="-128"/>
                <a:cs typeface="Times New Roman" pitchFamily="18" charset="0"/>
              </a:rPr>
              <a:t>　　　　東京</a:t>
            </a:r>
            <a:r>
              <a:rPr lang="ja-JP" altLang="en-US" sz="800" dirty="0">
                <a:solidFill>
                  <a:schemeClr val="tx1"/>
                </a:solidFill>
                <a:latin typeface="HG丸ｺﾞｼｯｸM-PRO" pitchFamily="50" charset="-128"/>
                <a:ea typeface="HG丸ｺﾞｼｯｸM-PRO" pitchFamily="50" charset="-128"/>
                <a:cs typeface="Times New Roman" pitchFamily="18" charset="0"/>
              </a:rPr>
              <a:t>ＹＷＣＡ会館</a:t>
            </a:r>
            <a:r>
              <a:rPr lang="ja-JP" altLang="en-US" sz="800" dirty="0" smtClean="0">
                <a:solidFill>
                  <a:schemeClr val="tx1"/>
                </a:solidFill>
                <a:latin typeface="HG丸ｺﾞｼｯｸM-PRO" pitchFamily="50" charset="-128"/>
                <a:ea typeface="HG丸ｺﾞｼｯｸM-PRO" pitchFamily="50" charset="-128"/>
                <a:cs typeface="Times New Roman" pitchFamily="18" charset="0"/>
              </a:rPr>
              <a:t>３階</a:t>
            </a:r>
            <a:endParaRPr lang="en-US" altLang="ja-JP" sz="800" b="1" dirty="0">
              <a:solidFill>
                <a:schemeClr val="tx1"/>
              </a:solidFill>
              <a:latin typeface="HG丸ｺﾞｼｯｸM-PRO" panose="020F0600000000000000" pitchFamily="50" charset="-128"/>
              <a:ea typeface="HG丸ｺﾞｼｯｸM-PRO" panose="020F0600000000000000" pitchFamily="50" charset="-128"/>
              <a:cs typeface="ＭＳ 明朝" pitchFamily="17" charset="-128"/>
            </a:endParaRPr>
          </a:p>
          <a:p>
            <a:pPr marL="714375" marR="0" lvl="0" indent="-585788" defTabSz="914400" rtl="0" eaLnBrk="0" fontAlgn="base" latinLnBrk="0" hangingPunct="0">
              <a:lnSpc>
                <a:spcPct val="100000"/>
              </a:lnSpc>
              <a:spcBef>
                <a:spcPct val="0"/>
              </a:spcBef>
              <a:buClrTx/>
              <a:buSzTx/>
              <a:buFontTx/>
              <a:buNone/>
              <a:tabLst>
                <a:tab pos="457200" algn="l"/>
              </a:tabLst>
            </a:pPr>
            <a:endParaRPr lang="en-US" altLang="ja-JP" sz="800" b="1" dirty="0" smtClean="0">
              <a:solidFill>
                <a:schemeClr val="tx1"/>
              </a:solidFill>
              <a:latin typeface="HG丸ｺﾞｼｯｸM-PRO" panose="020F0600000000000000" pitchFamily="50" charset="-128"/>
              <a:ea typeface="HG丸ｺﾞｼｯｸM-PRO" panose="020F0600000000000000" pitchFamily="50" charset="-128"/>
              <a:cs typeface="ＭＳ 明朝" pitchFamily="17" charset="-128"/>
            </a:endParaRPr>
          </a:p>
        </p:txBody>
      </p:sp>
      <p:cxnSp>
        <p:nvCxnSpPr>
          <p:cNvPr id="42" name="直線コネクタ 41"/>
          <p:cNvCxnSpPr/>
          <p:nvPr/>
        </p:nvCxnSpPr>
        <p:spPr>
          <a:xfrm>
            <a:off x="3884661" y="8494196"/>
            <a:ext cx="0" cy="1152000"/>
          </a:xfrm>
          <a:prstGeom prst="line">
            <a:avLst/>
          </a:prstGeom>
          <a:ln w="38100">
            <a:solidFill>
              <a:schemeClr val="accent6"/>
            </a:solidFill>
            <a:prstDash val="sysDot"/>
          </a:ln>
        </p:spPr>
        <p:style>
          <a:lnRef idx="1">
            <a:schemeClr val="accent1"/>
          </a:lnRef>
          <a:fillRef idx="0">
            <a:schemeClr val="accent1"/>
          </a:fillRef>
          <a:effectRef idx="0">
            <a:schemeClr val="accent1"/>
          </a:effectRef>
          <a:fontRef idx="minor">
            <a:schemeClr val="tx1"/>
          </a:fontRef>
        </p:style>
      </p:cxnSp>
      <p:sp>
        <p:nvSpPr>
          <p:cNvPr id="43" name="角丸四角形 42"/>
          <p:cNvSpPr/>
          <p:nvPr/>
        </p:nvSpPr>
        <p:spPr>
          <a:xfrm>
            <a:off x="390342" y="8089900"/>
            <a:ext cx="2468129" cy="380407"/>
          </a:xfrm>
          <a:prstGeom prst="roundRect">
            <a:avLst>
              <a:gd name="adj" fmla="val 24725"/>
            </a:avLst>
          </a:prstGeom>
          <a:solidFill>
            <a:schemeClr val="accent2"/>
          </a:solidFill>
          <a:ln>
            <a:noFill/>
          </a:ln>
        </p:spPr>
        <p:style>
          <a:lnRef idx="0">
            <a:scrgbClr r="0" g="0" b="0"/>
          </a:lnRef>
          <a:fillRef idx="0">
            <a:scrgbClr r="0" g="0" b="0"/>
          </a:fillRef>
          <a:effectRef idx="0">
            <a:scrgbClr r="0" g="0" b="0"/>
          </a:effectRef>
          <a:fontRef idx="minor">
            <a:schemeClr val="lt1"/>
          </a:fontRef>
        </p:style>
        <p:txBody>
          <a:bodyPr rtlCol="0" anchor="ctr"/>
          <a:lstStyle/>
          <a:p>
            <a:pPr lvl="0" algn="ctr"/>
            <a:r>
              <a:rPr lang="ja-JP" altLang="en-US" sz="1200" dirty="0">
                <a:latin typeface="HGP創英角ｺﾞｼｯｸUB" pitchFamily="50" charset="-128"/>
                <a:ea typeface="HGP創英角ｺﾞｼｯｸUB" pitchFamily="50" charset="-128"/>
                <a:cs typeface="Times New Roman" pitchFamily="18" charset="0"/>
              </a:rPr>
              <a:t>新型コロナウイルス感染症対策のための</a:t>
            </a:r>
            <a:r>
              <a:rPr lang="ja-JP" altLang="en-US" sz="1400" dirty="0">
                <a:latin typeface="HGP創英角ｺﾞｼｯｸUB" pitchFamily="50" charset="-128"/>
                <a:ea typeface="HGP創英角ｺﾞｼｯｸUB" pitchFamily="50" charset="-128"/>
                <a:cs typeface="Times New Roman" pitchFamily="18" charset="0"/>
              </a:rPr>
              <a:t>テレワークコース</a:t>
            </a:r>
          </a:p>
        </p:txBody>
      </p:sp>
      <p:sp>
        <p:nvSpPr>
          <p:cNvPr id="45" name="角丸四角形 44"/>
          <p:cNvSpPr/>
          <p:nvPr/>
        </p:nvSpPr>
        <p:spPr>
          <a:xfrm>
            <a:off x="4740839" y="8103698"/>
            <a:ext cx="2468129" cy="380407"/>
          </a:xfrm>
          <a:prstGeom prst="roundRect">
            <a:avLst>
              <a:gd name="adj" fmla="val 24725"/>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lvl="0" algn="ctr"/>
            <a:r>
              <a:rPr lang="ja-JP" altLang="en-US" sz="1600" dirty="0" smtClean="0">
                <a:latin typeface="HGP創英角ｺﾞｼｯｸUB" pitchFamily="50" charset="-128"/>
                <a:ea typeface="HGP創英角ｺﾞｼｯｸUB" pitchFamily="50" charset="-128"/>
                <a:cs typeface="Times New Roman" pitchFamily="18" charset="0"/>
              </a:rPr>
              <a:t>職場</a:t>
            </a:r>
            <a:r>
              <a:rPr lang="ja-JP" altLang="en-US" sz="1600" dirty="0">
                <a:latin typeface="HGP創英角ｺﾞｼｯｸUB" pitchFamily="50" charset="-128"/>
                <a:ea typeface="HGP創英角ｺﾞｼｯｸUB" pitchFamily="50" charset="-128"/>
                <a:cs typeface="Times New Roman" pitchFamily="18" charset="0"/>
              </a:rPr>
              <a:t>意識改善特例コース</a:t>
            </a:r>
            <a:endParaRPr lang="ja-JP" altLang="en-US" dirty="0">
              <a:latin typeface="HGP創英角ｺﾞｼｯｸUB" pitchFamily="50" charset="-128"/>
              <a:ea typeface="HGP創英角ｺﾞｼｯｸUB" pitchFamily="50" charset="-128"/>
              <a:cs typeface="Times New Roman" pitchFamily="18" charset="0"/>
            </a:endParaRPr>
          </a:p>
        </p:txBody>
      </p:sp>
      <p:sp>
        <p:nvSpPr>
          <p:cNvPr id="46" name="Text Box 1"/>
          <p:cNvSpPr txBox="1">
            <a:spLocks noChangeArrowheads="1"/>
          </p:cNvSpPr>
          <p:nvPr/>
        </p:nvSpPr>
        <p:spPr bwMode="auto">
          <a:xfrm>
            <a:off x="3902930" y="8394700"/>
            <a:ext cx="3287770" cy="1195160"/>
          </a:xfrm>
          <a:prstGeom prst="roundRect">
            <a:avLst>
              <a:gd name="adj" fmla="val 0"/>
            </a:avLst>
          </a:prstGeom>
          <a:noFill/>
          <a:ln w="19050">
            <a:noFill/>
            <a:headEnd/>
            <a:tailEnd/>
          </a:ln>
        </p:spPr>
        <p:style>
          <a:lnRef idx="2">
            <a:schemeClr val="accent6"/>
          </a:lnRef>
          <a:fillRef idx="1">
            <a:schemeClr val="lt1"/>
          </a:fillRef>
          <a:effectRef idx="0">
            <a:schemeClr val="accent6"/>
          </a:effectRef>
          <a:fontRef idx="minor">
            <a:schemeClr val="dk1"/>
          </a:fontRef>
        </p:style>
        <p:txBody>
          <a:bodyPr vert="horz" wrap="square" lIns="36000" tIns="36000" rIns="36000" bIns="36000" numCol="1" anchor="ctr" anchorCtr="0" compatLnSpc="1">
            <a:prstTxWarp prst="textNoShape">
              <a:avLst/>
            </a:prstTxWarp>
          </a:bodyPr>
          <a:lstStyle/>
          <a:p>
            <a:pPr indent="128588" eaLnBrk="0" fontAlgn="base" hangingPunct="0">
              <a:spcBef>
                <a:spcPct val="0"/>
              </a:spcBef>
              <a:tabLst>
                <a:tab pos="457200" algn="l"/>
              </a:tabLst>
            </a:pPr>
            <a:r>
              <a:rPr kumimoji="1" lang="ja-JP" altLang="en-US" sz="1600" b="1" i="0" u="none" strike="noStrike" cap="none" normalizeH="0" baseline="0" dirty="0" smtClean="0">
                <a:ln>
                  <a:noFill/>
                </a:ln>
                <a:solidFill>
                  <a:schemeClr val="tx1"/>
                </a:solidFill>
                <a:effectLst/>
                <a:latin typeface="HG丸ｺﾞｼｯｸM-PRO" panose="020F0600000000000000" pitchFamily="50" charset="-128"/>
                <a:ea typeface="HG丸ｺﾞｼｯｸM-PRO" panose="020F0600000000000000" pitchFamily="50" charset="-128"/>
                <a:cs typeface="Times New Roman" pitchFamily="18" charset="0"/>
              </a:rPr>
              <a:t>最寄りの</a:t>
            </a:r>
            <a:endParaRPr kumimoji="1" lang="en-US" altLang="ja-JP" sz="1600" b="1" i="0" u="none" strike="noStrike" cap="none" normalizeH="0" baseline="0" dirty="0" smtClean="0">
              <a:ln>
                <a:noFill/>
              </a:ln>
              <a:solidFill>
                <a:schemeClr val="tx1"/>
              </a:solidFill>
              <a:effectLst/>
              <a:latin typeface="HG丸ｺﾞｼｯｸM-PRO" panose="020F0600000000000000" pitchFamily="50" charset="-128"/>
              <a:ea typeface="HG丸ｺﾞｼｯｸM-PRO" panose="020F0600000000000000" pitchFamily="50" charset="-128"/>
              <a:cs typeface="Times New Roman" pitchFamily="18" charset="0"/>
            </a:endParaRPr>
          </a:p>
          <a:p>
            <a:pPr indent="128588" eaLnBrk="0" fontAlgn="base" hangingPunct="0">
              <a:spcBef>
                <a:spcPct val="0"/>
              </a:spcBef>
              <a:tabLst>
                <a:tab pos="457200" algn="l"/>
              </a:tabLst>
            </a:pPr>
            <a:r>
              <a:rPr kumimoji="1" lang="ja-JP" altLang="en-US" sz="1600" b="1" i="0" u="none" strike="noStrike" cap="none" normalizeH="0" baseline="0" dirty="0" smtClean="0">
                <a:ln>
                  <a:noFill/>
                </a:ln>
                <a:solidFill>
                  <a:schemeClr val="tx1"/>
                </a:solidFill>
                <a:effectLst/>
                <a:latin typeface="HG丸ｺﾞｼｯｸM-PRO" panose="020F0600000000000000" pitchFamily="50" charset="-128"/>
                <a:ea typeface="HG丸ｺﾞｼｯｸM-PRO" panose="020F0600000000000000" pitchFamily="50" charset="-128"/>
                <a:cs typeface="Times New Roman" pitchFamily="18" charset="0"/>
              </a:rPr>
              <a:t>都道府県労働局雇用環境・均等部</a:t>
            </a:r>
            <a:endParaRPr kumimoji="1" lang="en-US" altLang="ja-JP" sz="1600" b="1" i="0" u="none" strike="noStrike" cap="none" normalizeH="0" baseline="0" dirty="0" smtClean="0">
              <a:ln>
                <a:noFill/>
              </a:ln>
              <a:solidFill>
                <a:schemeClr val="tx1"/>
              </a:solidFill>
              <a:effectLst/>
              <a:latin typeface="HG丸ｺﾞｼｯｸM-PRO" panose="020F0600000000000000" pitchFamily="50" charset="-128"/>
              <a:ea typeface="HG丸ｺﾞｼｯｸM-PRO" panose="020F0600000000000000" pitchFamily="50" charset="-128"/>
              <a:cs typeface="Times New Roman" pitchFamily="18" charset="0"/>
            </a:endParaRPr>
          </a:p>
          <a:p>
            <a:pPr indent="128588" eaLnBrk="0" fontAlgn="base" hangingPunct="0">
              <a:spcBef>
                <a:spcPct val="0"/>
              </a:spcBef>
              <a:tabLst>
                <a:tab pos="457200" algn="l"/>
              </a:tabLst>
            </a:pPr>
            <a:r>
              <a:rPr kumimoji="1" lang="ja-JP" altLang="en-US" sz="1100" b="1" i="0" u="none" strike="noStrike" cap="none" normalizeH="0" baseline="0" dirty="0" smtClean="0">
                <a:ln>
                  <a:noFill/>
                </a:ln>
                <a:solidFill>
                  <a:schemeClr val="tx1"/>
                </a:solidFill>
                <a:effectLst/>
                <a:latin typeface="HG丸ｺﾞｼｯｸM-PRO" panose="020F0600000000000000" pitchFamily="50" charset="-128"/>
                <a:ea typeface="HG丸ｺﾞｼｯｸM-PRO" panose="020F0600000000000000" pitchFamily="50" charset="-128"/>
                <a:cs typeface="Times New Roman" pitchFamily="18" charset="0"/>
              </a:rPr>
              <a:t>又は</a:t>
            </a:r>
            <a:r>
              <a:rPr kumimoji="1" lang="ja-JP" altLang="en-US" sz="1600" b="1" i="0" u="none" strike="noStrike" cap="none" normalizeH="0" baseline="0" dirty="0" smtClean="0">
                <a:ln>
                  <a:noFill/>
                </a:ln>
                <a:solidFill>
                  <a:schemeClr val="tx1"/>
                </a:solidFill>
                <a:effectLst/>
                <a:latin typeface="HG丸ｺﾞｼｯｸM-PRO" panose="020F0600000000000000" pitchFamily="50" charset="-128"/>
                <a:ea typeface="HG丸ｺﾞｼｯｸM-PRO" panose="020F0600000000000000" pitchFamily="50" charset="-128"/>
                <a:cs typeface="Times New Roman" pitchFamily="18" charset="0"/>
              </a:rPr>
              <a:t>雇用環境・均等室</a:t>
            </a:r>
            <a:endParaRPr kumimoji="1" lang="en-US" altLang="ja-JP" sz="1600" b="1" i="0" u="none" strike="noStrike" cap="none" normalizeH="0" baseline="0" dirty="0" smtClean="0">
              <a:ln>
                <a:noFill/>
              </a:ln>
              <a:solidFill>
                <a:schemeClr val="tx1"/>
              </a:solidFill>
              <a:effectLst/>
              <a:latin typeface="HG丸ｺﾞｼｯｸM-PRO" panose="020F0600000000000000" pitchFamily="50" charset="-128"/>
              <a:ea typeface="HG丸ｺﾞｼｯｸM-PRO" panose="020F0600000000000000" pitchFamily="50" charset="-128"/>
              <a:cs typeface="Times New Roman" pitchFamily="18" charset="0"/>
            </a:endParaRPr>
          </a:p>
        </p:txBody>
      </p:sp>
      <p:sp>
        <p:nvSpPr>
          <p:cNvPr id="6" name="大かっこ 5"/>
          <p:cNvSpPr/>
          <p:nvPr/>
        </p:nvSpPr>
        <p:spPr>
          <a:xfrm>
            <a:off x="1723231" y="6337300"/>
            <a:ext cx="4876800" cy="381000"/>
          </a:xfrm>
          <a:prstGeom prst="bracketPair">
            <a:avLst/>
          </a:prstGeom>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pic>
        <p:nvPicPr>
          <p:cNvPr id="20" name="図 19" descr="QR_Code1552230502 - Windows フォト ビューアー"/>
          <p:cNvPicPr>
            <a:picLocks noChangeAspect="1"/>
          </p:cNvPicPr>
          <p:nvPr/>
        </p:nvPicPr>
        <p:blipFill rotWithShape="1">
          <a:blip r:embed="rId5" cstate="print">
            <a:extLst>
              <a:ext uri="{28A0092B-C50C-407E-A947-70E740481C1C}">
                <a14:useLocalDpi xmlns:a14="http://schemas.microsoft.com/office/drawing/2010/main" val="0"/>
              </a:ext>
            </a:extLst>
          </a:blip>
          <a:srcRect l="43793" t="38989" r="44243" b="39680"/>
          <a:stretch/>
        </p:blipFill>
        <p:spPr>
          <a:xfrm>
            <a:off x="6530529" y="9155035"/>
            <a:ext cx="660171" cy="633630"/>
          </a:xfrm>
          <a:prstGeom prst="rect">
            <a:avLst/>
          </a:prstGeom>
        </p:spPr>
      </p:pic>
      <p:sp>
        <p:nvSpPr>
          <p:cNvPr id="2" name="大かっこ 1"/>
          <p:cNvSpPr/>
          <p:nvPr/>
        </p:nvSpPr>
        <p:spPr>
          <a:xfrm>
            <a:off x="487767" y="8966966"/>
            <a:ext cx="3264653" cy="622894"/>
          </a:xfrm>
          <a:prstGeom prst="bracketPair">
            <a:avLst/>
          </a:prstGeom>
          <a:ln w="6350"/>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 name="角丸四角形 51"/>
          <p:cNvSpPr/>
          <p:nvPr/>
        </p:nvSpPr>
        <p:spPr>
          <a:xfrm>
            <a:off x="272140" y="4203700"/>
            <a:ext cx="7128940" cy="3526757"/>
          </a:xfrm>
          <a:prstGeom prst="roundRect">
            <a:avLst>
              <a:gd name="adj" fmla="val 2682"/>
            </a:avLst>
          </a:prstGeom>
          <a:solidFill>
            <a:srgbClr val="E6E0EC">
              <a:alpha val="50196"/>
            </a:srgbClr>
          </a:solidFill>
          <a:ln w="38100">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1"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endParaRPr>
          </a:p>
        </p:txBody>
      </p:sp>
      <p:sp>
        <p:nvSpPr>
          <p:cNvPr id="51" name="角丸四角形 50"/>
          <p:cNvSpPr/>
          <p:nvPr/>
        </p:nvSpPr>
        <p:spPr>
          <a:xfrm>
            <a:off x="272139" y="210226"/>
            <a:ext cx="7086277" cy="3606700"/>
          </a:xfrm>
          <a:prstGeom prst="roundRect">
            <a:avLst>
              <a:gd name="adj" fmla="val 2682"/>
            </a:avLst>
          </a:prstGeom>
          <a:solidFill>
            <a:schemeClr val="accent6">
              <a:lumMod val="20000"/>
              <a:lumOff val="80000"/>
            </a:schemeClr>
          </a:solidFill>
          <a:ln w="38100">
            <a:solidFill>
              <a:srgbClr val="F7964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13" name="正方形/長方形 12"/>
          <p:cNvSpPr/>
          <p:nvPr/>
        </p:nvSpPr>
        <p:spPr>
          <a:xfrm>
            <a:off x="2938626" y="8341400"/>
            <a:ext cx="4419791" cy="648417"/>
          </a:xfrm>
          <a:prstGeom prst="rect">
            <a:avLst/>
          </a:prstGeom>
          <a:solidFill>
            <a:schemeClr val="accent2">
              <a:lumMod val="20000"/>
              <a:lumOff val="80000"/>
            </a:schemeClr>
          </a:solidFill>
          <a:ln>
            <a:solidFill>
              <a:schemeClr val="accent6">
                <a:lumMod val="75000"/>
              </a:schemeClr>
            </a:solidFill>
          </a:ln>
        </p:spPr>
        <p:style>
          <a:lnRef idx="2">
            <a:schemeClr val="accent1"/>
          </a:lnRef>
          <a:fillRef idx="1">
            <a:schemeClr val="lt1"/>
          </a:fillRef>
          <a:effectRef idx="0">
            <a:schemeClr val="accent1"/>
          </a:effectRef>
          <a:fontRef idx="minor">
            <a:schemeClr val="dk1"/>
          </a:fontRef>
        </p:style>
        <p:txBody>
          <a:bodyPr lIns="0" rIns="72000" rtlCol="0" anchor="ctr"/>
          <a:lstStyle/>
          <a:p>
            <a:pPr marL="266700">
              <a:lnSpc>
                <a:spcPts val="1300"/>
              </a:lnSpc>
            </a:pPr>
            <a:r>
              <a:rPr lang="ja-JP" altLang="en-US" sz="900" dirty="0" smtClean="0">
                <a:latin typeface="HGP創英角ｺﾞｼｯｸUB" pitchFamily="50" charset="-128"/>
                <a:ea typeface="HGP創英角ｺﾞｼｯｸUB" pitchFamily="50" charset="-128"/>
              </a:rPr>
              <a:t>「</a:t>
            </a:r>
            <a:r>
              <a:rPr lang="ja-JP" altLang="en-US" sz="1200" dirty="0" smtClean="0">
                <a:latin typeface="HGP創英角ｺﾞｼｯｸUB" pitchFamily="50" charset="-128"/>
                <a:ea typeface="HGP創英角ｺﾞｼｯｸUB" pitchFamily="50" charset="-128"/>
              </a:rPr>
              <a:t>交付申請書</a:t>
            </a:r>
            <a:r>
              <a:rPr lang="ja-JP" altLang="en-US" sz="900" dirty="0" smtClean="0">
                <a:latin typeface="HGP創英角ｺﾞｼｯｸUB" pitchFamily="50" charset="-128"/>
                <a:ea typeface="HGP創英角ｺﾞｼｯｸUB" pitchFamily="50" charset="-128"/>
              </a:rPr>
              <a:t>」</a:t>
            </a:r>
            <a:r>
              <a:rPr lang="ja-JP" altLang="en-US" sz="900" dirty="0" smtClean="0">
                <a:latin typeface="HG丸ｺﾞｼｯｸM-PRO" pitchFamily="50" charset="-128"/>
                <a:ea typeface="HG丸ｺﾞｼｯｸM-PRO" pitchFamily="50" charset="-128"/>
              </a:rPr>
              <a:t>を事業実施計画書などの必要書類とともに、テレワークコースはテレワーク相談センターに、職場意識改善特例コースは最寄りの都道府県</a:t>
            </a:r>
            <a:endParaRPr lang="en-US" altLang="ja-JP" sz="900" dirty="0" smtClean="0">
              <a:latin typeface="HG丸ｺﾞｼｯｸM-PRO" pitchFamily="50" charset="-128"/>
              <a:ea typeface="HG丸ｺﾞｼｯｸM-PRO" pitchFamily="50" charset="-128"/>
            </a:endParaRPr>
          </a:p>
          <a:p>
            <a:pPr marL="266700">
              <a:lnSpc>
                <a:spcPts val="1300"/>
              </a:lnSpc>
            </a:pPr>
            <a:r>
              <a:rPr lang="ja-JP" altLang="en-US" sz="900" dirty="0" smtClean="0">
                <a:latin typeface="HG丸ｺﾞｼｯｸM-PRO" pitchFamily="50" charset="-128"/>
                <a:ea typeface="HG丸ｺﾞｼｯｸM-PRO" pitchFamily="50" charset="-128"/>
              </a:rPr>
              <a:t>労働局雇用環境・均等部（室）に提出</a:t>
            </a:r>
            <a:r>
              <a:rPr lang="ja-JP" altLang="en-US" sz="900" dirty="0" smtClean="0">
                <a:solidFill>
                  <a:srgbClr val="FF0000"/>
                </a:solidFill>
                <a:latin typeface="HG丸ｺﾞｼｯｸM-PRO" pitchFamily="50" charset="-128"/>
                <a:ea typeface="HG丸ｺﾞｼｯｸM-PRO" pitchFamily="50" charset="-128"/>
              </a:rPr>
              <a:t>（締切は</a:t>
            </a:r>
            <a:r>
              <a:rPr lang="ja-JP" altLang="en-US" sz="900" u="sng" dirty="0" smtClean="0">
                <a:solidFill>
                  <a:srgbClr val="FF0000"/>
                </a:solidFill>
                <a:latin typeface="HG丸ｺﾞｼｯｸM-PRO" pitchFamily="50" charset="-128"/>
                <a:ea typeface="HG丸ｺﾞｼｯｸM-PRO" pitchFamily="50" charset="-128"/>
              </a:rPr>
              <a:t>５月２９日（金））</a:t>
            </a:r>
            <a:endParaRPr lang="en-US" altLang="ja-JP" sz="900" u="sng" dirty="0" smtClean="0">
              <a:solidFill>
                <a:srgbClr val="FF0000"/>
              </a:solidFill>
              <a:latin typeface="HG丸ｺﾞｼｯｸM-PRO" pitchFamily="50" charset="-128"/>
              <a:ea typeface="HG丸ｺﾞｼｯｸM-PRO" pitchFamily="50" charset="-128"/>
            </a:endParaRPr>
          </a:p>
        </p:txBody>
      </p:sp>
      <p:sp>
        <p:nvSpPr>
          <p:cNvPr id="23" name="円/楕円 22"/>
          <p:cNvSpPr/>
          <p:nvPr/>
        </p:nvSpPr>
        <p:spPr>
          <a:xfrm>
            <a:off x="2943985" y="8377551"/>
            <a:ext cx="216000" cy="216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smtClean="0">
                <a:latin typeface="Arial Rounded MT Bold" pitchFamily="34" charset="0"/>
              </a:rPr>
              <a:t>1</a:t>
            </a:r>
            <a:endParaRPr kumimoji="1" lang="ja-JP" altLang="en-US" sz="1600" dirty="0">
              <a:latin typeface="Arial Rounded MT Bold" pitchFamily="34" charset="0"/>
            </a:endParaRPr>
          </a:p>
        </p:txBody>
      </p:sp>
      <p:sp>
        <p:nvSpPr>
          <p:cNvPr id="16" name="正方形/長方形 15"/>
          <p:cNvSpPr/>
          <p:nvPr/>
        </p:nvSpPr>
        <p:spPr>
          <a:xfrm>
            <a:off x="2920634" y="9876279"/>
            <a:ext cx="4480446" cy="660478"/>
          </a:xfrm>
          <a:prstGeom prst="rect">
            <a:avLst/>
          </a:prstGeom>
          <a:solidFill>
            <a:schemeClr val="accent2">
              <a:lumMod val="20000"/>
              <a:lumOff val="80000"/>
            </a:schemeClr>
          </a:solidFill>
          <a:ln>
            <a:solidFill>
              <a:schemeClr val="accent6">
                <a:lumMod val="75000"/>
              </a:schemeClr>
            </a:solidFill>
          </a:ln>
        </p:spPr>
        <p:style>
          <a:lnRef idx="2">
            <a:schemeClr val="accent1"/>
          </a:lnRef>
          <a:fillRef idx="1">
            <a:schemeClr val="lt1"/>
          </a:fillRef>
          <a:effectRef idx="0">
            <a:schemeClr val="accent1"/>
          </a:effectRef>
          <a:fontRef idx="minor">
            <a:schemeClr val="dk1"/>
          </a:fontRef>
        </p:style>
        <p:txBody>
          <a:bodyPr tIns="144000" rtlCol="0" anchor="ctr"/>
          <a:lstStyle/>
          <a:p>
            <a:pPr marL="180975" lvl="0" eaLnBrk="0" fontAlgn="base" hangingPunct="0">
              <a:lnSpc>
                <a:spcPts val="1300"/>
              </a:lnSpc>
              <a:spcBef>
                <a:spcPct val="0"/>
              </a:spcBef>
              <a:spcAft>
                <a:spcPct val="0"/>
              </a:spcAft>
            </a:pPr>
            <a:r>
              <a:rPr lang="ja-JP" altLang="en-US" sz="1050" dirty="0" smtClean="0">
                <a:solidFill>
                  <a:schemeClr val="tx1"/>
                </a:solidFill>
                <a:latin typeface="HG丸ｺﾞｼｯｸM-PRO" pitchFamily="50" charset="-128"/>
                <a:ea typeface="HG丸ｺﾞｼｯｸM-PRO" pitchFamily="50" charset="-128"/>
              </a:rPr>
              <a:t>取組</a:t>
            </a:r>
            <a:r>
              <a:rPr lang="ja-JP" altLang="en-US" sz="1050" dirty="0" smtClean="0">
                <a:latin typeface="HG丸ｺﾞｼｯｸM-PRO" pitchFamily="50" charset="-128"/>
                <a:ea typeface="HG丸ｺﾞｼｯｸM-PRO" pitchFamily="50" charset="-128"/>
              </a:rPr>
              <a:t>終了後、テレワークコースはテレワーク</a:t>
            </a:r>
            <a:r>
              <a:rPr lang="ja-JP" altLang="en-US" sz="1050" dirty="0">
                <a:latin typeface="HG丸ｺﾞｼｯｸM-PRO" pitchFamily="50" charset="-128"/>
                <a:ea typeface="HG丸ｺﾞｼｯｸM-PRO" pitchFamily="50" charset="-128"/>
              </a:rPr>
              <a:t>相談</a:t>
            </a:r>
            <a:r>
              <a:rPr lang="ja-JP" altLang="en-US" sz="1050" dirty="0" smtClean="0">
                <a:latin typeface="HG丸ｺﾞｼｯｸM-PRO" pitchFamily="50" charset="-128"/>
                <a:ea typeface="HG丸ｺﾞｼｯｸM-PRO" pitchFamily="50" charset="-128"/>
              </a:rPr>
              <a:t>センター</a:t>
            </a:r>
            <a:r>
              <a:rPr lang="ja-JP" altLang="ja-JP" sz="1050" dirty="0" smtClean="0">
                <a:latin typeface="HG丸ｺﾞｼｯｸM-PRO" pitchFamily="50" charset="-128"/>
                <a:ea typeface="HG丸ｺﾞｼｯｸM-PRO" pitchFamily="50" charset="-128"/>
                <a:cs typeface="Times New Roman" pitchFamily="18" charset="0"/>
              </a:rPr>
              <a:t>に</a:t>
            </a:r>
            <a:r>
              <a:rPr lang="ja-JP" altLang="en-US" sz="1050" dirty="0" smtClean="0">
                <a:latin typeface="HG丸ｺﾞｼｯｸM-PRO" pitchFamily="50" charset="-128"/>
                <a:ea typeface="HG丸ｺﾞｼｯｸM-PRO" pitchFamily="50" charset="-128"/>
                <a:cs typeface="Times New Roman" pitchFamily="18" charset="0"/>
              </a:rPr>
              <a:t>、</a:t>
            </a:r>
            <a:endParaRPr lang="en-US" altLang="ja-JP" sz="1050" dirty="0" smtClean="0">
              <a:latin typeface="HG丸ｺﾞｼｯｸM-PRO" pitchFamily="50" charset="-128"/>
              <a:ea typeface="HG丸ｺﾞｼｯｸM-PRO" pitchFamily="50" charset="-128"/>
              <a:cs typeface="Times New Roman" pitchFamily="18" charset="0"/>
            </a:endParaRPr>
          </a:p>
          <a:p>
            <a:pPr marL="180975" lvl="0" eaLnBrk="0" fontAlgn="base" hangingPunct="0">
              <a:lnSpc>
                <a:spcPts val="1300"/>
              </a:lnSpc>
              <a:spcBef>
                <a:spcPct val="0"/>
              </a:spcBef>
              <a:spcAft>
                <a:spcPct val="0"/>
              </a:spcAft>
            </a:pPr>
            <a:r>
              <a:rPr lang="ja-JP" altLang="en-US" sz="1050" dirty="0" smtClean="0">
                <a:latin typeface="HG丸ｺﾞｼｯｸM-PRO" pitchFamily="50" charset="-128"/>
                <a:ea typeface="HG丸ｺﾞｼｯｸM-PRO" pitchFamily="50" charset="-128"/>
                <a:cs typeface="Times New Roman" pitchFamily="18" charset="0"/>
              </a:rPr>
              <a:t>職場意識改善特例コース</a:t>
            </a:r>
            <a:r>
              <a:rPr lang="ja-JP" altLang="en-US" sz="1050" dirty="0" smtClean="0">
                <a:solidFill>
                  <a:schemeClr val="tx1"/>
                </a:solidFill>
                <a:latin typeface="HG丸ｺﾞｼｯｸM-PRO" pitchFamily="50" charset="-128"/>
                <a:ea typeface="HG丸ｺﾞｼｯｸM-PRO" pitchFamily="50" charset="-128"/>
                <a:cs typeface="Times New Roman" pitchFamily="18" charset="0"/>
              </a:rPr>
              <a:t>は</a:t>
            </a:r>
            <a:r>
              <a:rPr lang="ja-JP" altLang="en-US" sz="1050" dirty="0">
                <a:solidFill>
                  <a:schemeClr val="tx1"/>
                </a:solidFill>
                <a:latin typeface="HG丸ｺﾞｼｯｸM-PRO" pitchFamily="50" charset="-128"/>
                <a:ea typeface="HG丸ｺﾞｼｯｸM-PRO" pitchFamily="50" charset="-128"/>
              </a:rPr>
              <a:t>最寄りの都道府県労働局雇用環境・均等部（室）</a:t>
            </a:r>
            <a:r>
              <a:rPr lang="ja-JP" altLang="en-US" sz="1050" dirty="0" smtClean="0">
                <a:latin typeface="HG丸ｺﾞｼｯｸM-PRO" pitchFamily="50" charset="-128"/>
                <a:ea typeface="HG丸ｺﾞｼｯｸM-PRO" pitchFamily="50" charset="-128"/>
                <a:cs typeface="Times New Roman" pitchFamily="18" charset="0"/>
              </a:rPr>
              <a:t>に</a:t>
            </a:r>
            <a:r>
              <a:rPr lang="ja-JP" altLang="ja-JP" sz="1200" dirty="0" smtClean="0">
                <a:latin typeface="HGP創英角ｺﾞｼｯｸUB" panose="020B0900000000000000" pitchFamily="50" charset="-128"/>
                <a:ea typeface="HGP創英角ｺﾞｼｯｸUB" panose="020B0900000000000000" pitchFamily="50" charset="-128"/>
                <a:cs typeface="Times New Roman" pitchFamily="18" charset="0"/>
              </a:rPr>
              <a:t>支給申請</a:t>
            </a:r>
            <a:r>
              <a:rPr lang="ja-JP" altLang="en-US" sz="1050" dirty="0" smtClean="0">
                <a:solidFill>
                  <a:srgbClr val="FF0000"/>
                </a:solidFill>
                <a:latin typeface="HG丸ｺﾞｼｯｸM-PRO" pitchFamily="50" charset="-128"/>
                <a:ea typeface="HG丸ｺﾞｼｯｸM-PRO" pitchFamily="50" charset="-128"/>
                <a:cs typeface="Times New Roman" pitchFamily="18" charset="0"/>
              </a:rPr>
              <a:t>（</a:t>
            </a:r>
            <a:r>
              <a:rPr lang="ja-JP" altLang="ja-JP" sz="1050" dirty="0" smtClean="0">
                <a:solidFill>
                  <a:srgbClr val="FF0000"/>
                </a:solidFill>
                <a:latin typeface="HG丸ｺﾞｼｯｸM-PRO" pitchFamily="50" charset="-128"/>
                <a:ea typeface="HG丸ｺﾞｼｯｸM-PRO" pitchFamily="50" charset="-128"/>
                <a:cs typeface="Times New Roman" pitchFamily="18" charset="0"/>
              </a:rPr>
              <a:t>締切は</a:t>
            </a:r>
            <a:r>
              <a:rPr lang="ja-JP" altLang="en-US" sz="1050" dirty="0" smtClean="0">
                <a:solidFill>
                  <a:srgbClr val="FF0000"/>
                </a:solidFill>
                <a:latin typeface="HG丸ｺﾞｼｯｸM-PRO" pitchFamily="50" charset="-128"/>
                <a:ea typeface="HG丸ｺﾞｼｯｸM-PRO" pitchFamily="50" charset="-128"/>
                <a:cs typeface="Times New Roman" pitchFamily="18" charset="0"/>
              </a:rPr>
              <a:t>７月１５日（水））</a:t>
            </a:r>
            <a:endParaRPr lang="en-US" altLang="ja-JP" sz="1050" dirty="0" smtClean="0">
              <a:solidFill>
                <a:srgbClr val="FF0000"/>
              </a:solidFill>
              <a:latin typeface="HG丸ｺﾞｼｯｸM-PRO" pitchFamily="50" charset="-128"/>
              <a:ea typeface="HG丸ｺﾞｼｯｸM-PRO" pitchFamily="50" charset="-128"/>
              <a:cs typeface="Times New Roman" pitchFamily="18" charset="0"/>
            </a:endParaRPr>
          </a:p>
          <a:p>
            <a:pPr marL="180975" lvl="0" eaLnBrk="0" fontAlgn="base" hangingPunct="0">
              <a:lnSpc>
                <a:spcPts val="1300"/>
              </a:lnSpc>
              <a:spcBef>
                <a:spcPct val="0"/>
              </a:spcBef>
              <a:spcAft>
                <a:spcPct val="0"/>
              </a:spcAft>
            </a:pPr>
            <a:endParaRPr lang="en-US" altLang="ja-JP" sz="1100" dirty="0" smtClean="0">
              <a:solidFill>
                <a:srgbClr val="FF0000"/>
              </a:solidFill>
              <a:latin typeface="HG丸ｺﾞｼｯｸM-PRO" pitchFamily="50" charset="-128"/>
              <a:ea typeface="HG丸ｺﾞｼｯｸM-PRO" pitchFamily="50" charset="-128"/>
              <a:cs typeface="Times New Roman" pitchFamily="18" charset="0"/>
            </a:endParaRPr>
          </a:p>
        </p:txBody>
      </p:sp>
      <p:sp>
        <p:nvSpPr>
          <p:cNvPr id="25" name="円/楕円 24"/>
          <p:cNvSpPr/>
          <p:nvPr/>
        </p:nvSpPr>
        <p:spPr>
          <a:xfrm>
            <a:off x="2925925" y="9886797"/>
            <a:ext cx="216000" cy="216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smtClean="0">
                <a:latin typeface="Arial Rounded MT Bold" pitchFamily="34" charset="0"/>
              </a:rPr>
              <a:t>3</a:t>
            </a:r>
            <a:endParaRPr kumimoji="1" lang="ja-JP" altLang="en-US" sz="1600" dirty="0">
              <a:latin typeface="Arial Rounded MT Bold" pitchFamily="34" charset="0"/>
            </a:endParaRPr>
          </a:p>
        </p:txBody>
      </p:sp>
      <p:sp>
        <p:nvSpPr>
          <p:cNvPr id="3" name="テキスト ボックス 2"/>
          <p:cNvSpPr txBox="1"/>
          <p:nvPr/>
        </p:nvSpPr>
        <p:spPr>
          <a:xfrm>
            <a:off x="7140507" y="10483519"/>
            <a:ext cx="466794" cy="230832"/>
          </a:xfrm>
          <a:prstGeom prst="rect">
            <a:avLst/>
          </a:prstGeom>
          <a:noFill/>
        </p:spPr>
        <p:txBody>
          <a:bodyPr wrap="none" rtlCol="0">
            <a:spAutoFit/>
          </a:bodyPr>
          <a:lstStyle/>
          <a:p>
            <a:r>
              <a:rPr kumimoji="1" lang="en-US" altLang="ja-JP" sz="900" dirty="0" smtClean="0">
                <a:latin typeface="+mj-ea"/>
                <a:ea typeface="+mj-ea"/>
              </a:rPr>
              <a:t>(</a:t>
            </a:r>
            <a:r>
              <a:rPr kumimoji="1" lang="en-US" altLang="ja-JP" sz="900" dirty="0" smtClean="0">
                <a:latin typeface="+mj-ea"/>
                <a:ea typeface="+mj-ea"/>
              </a:rPr>
              <a:t>R2.4)</a:t>
            </a:r>
            <a:endParaRPr kumimoji="1" lang="ja-JP" altLang="en-US" sz="900" dirty="0">
              <a:latin typeface="+mj-ea"/>
              <a:ea typeface="+mj-ea"/>
            </a:endParaRPr>
          </a:p>
        </p:txBody>
      </p:sp>
      <p:sp>
        <p:nvSpPr>
          <p:cNvPr id="32" name="正方形/長方形 31"/>
          <p:cNvSpPr/>
          <p:nvPr/>
        </p:nvSpPr>
        <p:spPr>
          <a:xfrm>
            <a:off x="2920633" y="9156700"/>
            <a:ext cx="4430453" cy="534983"/>
          </a:xfrm>
          <a:prstGeom prst="rect">
            <a:avLst/>
          </a:prstGeom>
          <a:solidFill>
            <a:schemeClr val="bg1"/>
          </a:solidFill>
          <a:ln>
            <a:solidFill>
              <a:schemeClr val="accent6">
                <a:lumMod val="75000"/>
              </a:schemeClr>
            </a:solidFill>
          </a:ln>
        </p:spPr>
        <p:style>
          <a:lnRef idx="2">
            <a:schemeClr val="accent1"/>
          </a:lnRef>
          <a:fillRef idx="1">
            <a:schemeClr val="lt1"/>
          </a:fillRef>
          <a:effectRef idx="0">
            <a:schemeClr val="accent1"/>
          </a:effectRef>
          <a:fontRef idx="minor">
            <a:schemeClr val="dk1"/>
          </a:fontRef>
        </p:style>
        <p:txBody>
          <a:bodyPr tIns="0" rtlCol="0" anchor="ctr"/>
          <a:lstStyle/>
          <a:p>
            <a:pPr marL="266700"/>
            <a:r>
              <a:rPr lang="ja-JP" altLang="en-US" sz="1400" b="1" dirty="0" smtClean="0">
                <a:solidFill>
                  <a:schemeClr val="tx1"/>
                </a:solidFill>
                <a:latin typeface="HGP創英角ｺﾞｼｯｸUB" panose="020B0900000000000000" pitchFamily="50" charset="-128"/>
                <a:ea typeface="HGP創英角ｺﾞｼｯｸUB" panose="020B0900000000000000" pitchFamily="50" charset="-128"/>
                <a:cs typeface="Times New Roman" pitchFamily="18" charset="0"/>
              </a:rPr>
              <a:t>　　　　　　　　　　　　　交付決定</a:t>
            </a:r>
            <a:endParaRPr lang="en-US" altLang="ja-JP" sz="1400" b="1" dirty="0" smtClean="0">
              <a:solidFill>
                <a:schemeClr val="tx1"/>
              </a:solidFill>
              <a:latin typeface="HGP創英角ｺﾞｼｯｸUB" panose="020B0900000000000000" pitchFamily="50" charset="-128"/>
              <a:ea typeface="HGP創英角ｺﾞｼｯｸUB" panose="020B0900000000000000" pitchFamily="50" charset="-128"/>
              <a:cs typeface="Times New Roman" pitchFamily="18" charset="0"/>
            </a:endParaRPr>
          </a:p>
          <a:p>
            <a:pPr marL="361950" indent="-95250"/>
            <a:r>
              <a:rPr lang="ja-JP" altLang="en-US" sz="1000" dirty="0" smtClean="0">
                <a:solidFill>
                  <a:schemeClr val="tx1"/>
                </a:solidFill>
                <a:latin typeface="HG丸ｺﾞｼｯｸM-PRO" pitchFamily="50" charset="-128"/>
                <a:ea typeface="HG丸ｺﾞｼｯｸM-PRO" pitchFamily="50" charset="-128"/>
              </a:rPr>
              <a:t>これから取組を実施する場合は、計画に沿って取組を実施</a:t>
            </a:r>
            <a:endParaRPr lang="en-US" altLang="ja-JP" sz="1000" dirty="0" smtClean="0">
              <a:solidFill>
                <a:schemeClr val="tx1"/>
              </a:solidFill>
              <a:latin typeface="HG丸ｺﾞｼｯｸM-PRO" pitchFamily="50" charset="-128"/>
              <a:ea typeface="HG丸ｺﾞｼｯｸM-PRO" pitchFamily="50" charset="-128"/>
            </a:endParaRPr>
          </a:p>
          <a:p>
            <a:pPr marL="361950" indent="-95250"/>
            <a:r>
              <a:rPr lang="en-US" altLang="ja-JP" sz="800" dirty="0" smtClean="0">
                <a:solidFill>
                  <a:schemeClr val="tx1"/>
                </a:solidFill>
                <a:latin typeface="HG丸ｺﾞｼｯｸM-PRO" pitchFamily="50" charset="-128"/>
                <a:ea typeface="HG丸ｺﾞｼｯｸM-PRO" pitchFamily="50" charset="-128"/>
              </a:rPr>
              <a:t>※</a:t>
            </a:r>
            <a:r>
              <a:rPr lang="ja-JP" altLang="en-US" sz="800" dirty="0" smtClean="0">
                <a:solidFill>
                  <a:schemeClr val="tx1"/>
                </a:solidFill>
                <a:latin typeface="HG丸ｺﾞｼｯｸM-PRO" pitchFamily="50" charset="-128"/>
                <a:ea typeface="HG丸ｺﾞｼｯｸM-PRO" pitchFamily="50" charset="-128"/>
              </a:rPr>
              <a:t>要件に合致する場合は、２月</a:t>
            </a:r>
            <a:r>
              <a:rPr lang="en-US" altLang="ja-JP" sz="800" dirty="0" smtClean="0">
                <a:solidFill>
                  <a:schemeClr val="tx1"/>
                </a:solidFill>
                <a:latin typeface="HG丸ｺﾞｼｯｸM-PRO" pitchFamily="50" charset="-128"/>
                <a:ea typeface="HG丸ｺﾞｼｯｸM-PRO" pitchFamily="50" charset="-128"/>
              </a:rPr>
              <a:t>17</a:t>
            </a:r>
            <a:r>
              <a:rPr lang="ja-JP" altLang="en-US" sz="800" dirty="0" smtClean="0">
                <a:solidFill>
                  <a:schemeClr val="tx1"/>
                </a:solidFill>
                <a:latin typeface="HG丸ｺﾞｼｯｸM-PRO" pitchFamily="50" charset="-128"/>
                <a:ea typeface="HG丸ｺﾞｼｯｸM-PRO" pitchFamily="50" charset="-128"/>
              </a:rPr>
              <a:t>日以降交付決定までの取組も助成対象となります。</a:t>
            </a:r>
            <a:endParaRPr lang="ja-JP" altLang="en-US" sz="800" dirty="0">
              <a:solidFill>
                <a:schemeClr val="tx1"/>
              </a:solidFill>
              <a:latin typeface="HG丸ｺﾞｼｯｸM-PRO" pitchFamily="50" charset="-128"/>
              <a:ea typeface="HG丸ｺﾞｼｯｸM-PRO" pitchFamily="50" charset="-128"/>
            </a:endParaRPr>
          </a:p>
        </p:txBody>
      </p:sp>
      <p:sp>
        <p:nvSpPr>
          <p:cNvPr id="24" name="円/楕円 23"/>
          <p:cNvSpPr/>
          <p:nvPr/>
        </p:nvSpPr>
        <p:spPr>
          <a:xfrm>
            <a:off x="2942431" y="9180202"/>
            <a:ext cx="216000" cy="216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smtClean="0">
                <a:latin typeface="Arial Rounded MT Bold" pitchFamily="34" charset="0"/>
              </a:rPr>
              <a:t>2</a:t>
            </a:r>
            <a:endParaRPr kumimoji="1" lang="ja-JP" altLang="en-US" sz="1600" dirty="0">
              <a:latin typeface="Arial Rounded MT Bold" pitchFamily="34" charset="0"/>
            </a:endParaRPr>
          </a:p>
        </p:txBody>
      </p:sp>
      <p:sp>
        <p:nvSpPr>
          <p:cNvPr id="42" name="正方形/長方形 41"/>
          <p:cNvSpPr/>
          <p:nvPr/>
        </p:nvSpPr>
        <p:spPr>
          <a:xfrm>
            <a:off x="2955294" y="7978053"/>
            <a:ext cx="4392000" cy="288000"/>
          </a:xfrm>
          <a:prstGeom prst="rect">
            <a:avLst/>
          </a:prstGeom>
          <a:solidFill>
            <a:schemeClr val="accent2"/>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ja-JP" altLang="en-US" sz="1400" dirty="0" smtClean="0">
                <a:solidFill>
                  <a:schemeClr val="bg1"/>
                </a:solidFill>
                <a:latin typeface="HGP創英角ｺﾞｼｯｸUB" pitchFamily="50" charset="-128"/>
                <a:ea typeface="HGP創英角ｺﾞｼｯｸUB" pitchFamily="50" charset="-128"/>
              </a:rPr>
              <a:t>ご利用</a:t>
            </a:r>
            <a:r>
              <a:rPr lang="ja-JP" altLang="en-US" sz="1400" dirty="0">
                <a:solidFill>
                  <a:schemeClr val="bg1"/>
                </a:solidFill>
                <a:latin typeface="HGP創英角ｺﾞｼｯｸUB" pitchFamily="50" charset="-128"/>
                <a:ea typeface="HGP創英角ｺﾞｼｯｸUB" pitchFamily="50" charset="-128"/>
              </a:rPr>
              <a:t>の流れ</a:t>
            </a:r>
          </a:p>
        </p:txBody>
      </p:sp>
      <p:sp>
        <p:nvSpPr>
          <p:cNvPr id="39" name="正方形/長方形 38"/>
          <p:cNvSpPr/>
          <p:nvPr/>
        </p:nvSpPr>
        <p:spPr>
          <a:xfrm>
            <a:off x="307582" y="8002706"/>
            <a:ext cx="2558649" cy="288000"/>
          </a:xfrm>
          <a:prstGeom prst="rect">
            <a:avLst/>
          </a:prstGeom>
          <a:solidFill>
            <a:schemeClr val="accent2"/>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kumimoji="1" lang="ja-JP" altLang="en-US" sz="1400" dirty="0" smtClean="0">
                <a:solidFill>
                  <a:schemeClr val="bg1"/>
                </a:solidFill>
                <a:latin typeface="HGP創英角ｺﾞｼｯｸUB" pitchFamily="50" charset="-128"/>
                <a:ea typeface="HGP創英角ｺﾞｼｯｸUB" pitchFamily="50" charset="-128"/>
              </a:rPr>
              <a:t>対象となる中小企業事業主</a:t>
            </a:r>
            <a:endParaRPr kumimoji="1" lang="ja-JP" altLang="en-US" sz="1400" dirty="0">
              <a:solidFill>
                <a:schemeClr val="bg1"/>
              </a:solidFill>
              <a:latin typeface="HGP創英角ｺﾞｼｯｸUB" pitchFamily="50" charset="-128"/>
              <a:ea typeface="HGP創英角ｺﾞｼｯｸUB" pitchFamily="50" charset="-128"/>
            </a:endParaRPr>
          </a:p>
        </p:txBody>
      </p:sp>
      <p:graphicFrame>
        <p:nvGraphicFramePr>
          <p:cNvPr id="40" name="表 39"/>
          <p:cNvGraphicFramePr>
            <a:graphicFrameLocks noGrp="1"/>
          </p:cNvGraphicFramePr>
          <p:nvPr>
            <p:extLst>
              <p:ext uri="{D42A27DB-BD31-4B8C-83A1-F6EECF244321}">
                <p14:modId xmlns:p14="http://schemas.microsoft.com/office/powerpoint/2010/main" val="3274377533"/>
              </p:ext>
            </p:extLst>
          </p:nvPr>
        </p:nvGraphicFramePr>
        <p:xfrm>
          <a:off x="314676" y="8785314"/>
          <a:ext cx="2551555" cy="1742986"/>
        </p:xfrm>
        <a:graphic>
          <a:graphicData uri="http://schemas.openxmlformats.org/drawingml/2006/table">
            <a:tbl>
              <a:tblPr firstRow="1" bandRow="1">
                <a:tableStyleId>{5940675A-B579-460E-94D1-54222C63F5DA}</a:tableStyleId>
              </a:tblPr>
              <a:tblGrid>
                <a:gridCol w="763384">
                  <a:extLst>
                    <a:ext uri="{9D8B030D-6E8A-4147-A177-3AD203B41FA5}">
                      <a16:colId xmlns:a16="http://schemas.microsoft.com/office/drawing/2014/main" val="20000"/>
                    </a:ext>
                  </a:extLst>
                </a:gridCol>
                <a:gridCol w="882749">
                  <a:extLst>
                    <a:ext uri="{9D8B030D-6E8A-4147-A177-3AD203B41FA5}">
                      <a16:colId xmlns:a16="http://schemas.microsoft.com/office/drawing/2014/main" val="20001"/>
                    </a:ext>
                  </a:extLst>
                </a:gridCol>
                <a:gridCol w="905422">
                  <a:extLst>
                    <a:ext uri="{9D8B030D-6E8A-4147-A177-3AD203B41FA5}">
                      <a16:colId xmlns:a16="http://schemas.microsoft.com/office/drawing/2014/main" val="20002"/>
                    </a:ext>
                  </a:extLst>
                </a:gridCol>
              </a:tblGrid>
              <a:tr h="413590">
                <a:tc gridSpan="3">
                  <a:txBody>
                    <a:bodyPr/>
                    <a:lstStyle/>
                    <a:p>
                      <a:pPr lvl="0" algn="ctr" fontAlgn="base">
                        <a:lnSpc>
                          <a:spcPts val="1300"/>
                        </a:lnSpc>
                        <a:spcBef>
                          <a:spcPct val="0"/>
                        </a:spcBef>
                      </a:pPr>
                      <a:r>
                        <a:rPr lang="ja-JP" altLang="en-US" sz="1100" b="1" dirty="0" smtClean="0">
                          <a:latin typeface="HG丸ｺﾞｼｯｸM-PRO" panose="020F0600000000000000" pitchFamily="50" charset="-128"/>
                          <a:ea typeface="HG丸ｺﾞｼｯｸM-PRO" panose="020F0600000000000000" pitchFamily="50" charset="-128"/>
                          <a:cs typeface="Times New Roman" pitchFamily="18" charset="0"/>
                        </a:rPr>
                        <a:t>中小企業事業主の範囲</a:t>
                      </a:r>
                      <a:endParaRPr lang="en-US" altLang="ja-JP" sz="800" b="1" dirty="0" smtClean="0">
                        <a:latin typeface="HG丸ｺﾞｼｯｸM-PRO" panose="020F0600000000000000" pitchFamily="50" charset="-128"/>
                        <a:ea typeface="HG丸ｺﾞｼｯｸM-PRO" panose="020F0600000000000000" pitchFamily="50" charset="-128"/>
                        <a:cs typeface="Times New Roman" pitchFamily="18" charset="0"/>
                      </a:endParaRPr>
                    </a:p>
                    <a:p>
                      <a:pPr lvl="0" algn="ctr" fontAlgn="base">
                        <a:lnSpc>
                          <a:spcPts val="1300"/>
                        </a:lnSpc>
                        <a:spcBef>
                          <a:spcPct val="0"/>
                        </a:spcBef>
                        <a:spcAft>
                          <a:spcPts val="600"/>
                        </a:spcAft>
                      </a:pPr>
                      <a:r>
                        <a:rPr lang="ja-JP" altLang="en-US" sz="800" dirty="0" smtClean="0">
                          <a:latin typeface="HG丸ｺﾞｼｯｸM-PRO" panose="020F0600000000000000" pitchFamily="50" charset="-128"/>
                          <a:ea typeface="HG丸ｺﾞｼｯｸM-PRO" panose="020F0600000000000000" pitchFamily="50" charset="-128"/>
                          <a:cs typeface="Times New Roman" pitchFamily="18" charset="0"/>
                        </a:rPr>
                        <a:t>Ａ</a:t>
                      </a:r>
                      <a:r>
                        <a:rPr lang="ja-JP" altLang="en-US" sz="800" dirty="0" smtClean="0">
                          <a:solidFill>
                            <a:schemeClr val="tx1"/>
                          </a:solidFill>
                          <a:latin typeface="HG丸ｺﾞｼｯｸM-PRO" panose="020F0600000000000000" pitchFamily="50" charset="-128"/>
                          <a:ea typeface="HG丸ｺﾞｼｯｸM-PRO" panose="020F0600000000000000" pitchFamily="50" charset="-128"/>
                          <a:cs typeface="Times New Roman" pitchFamily="18" charset="0"/>
                        </a:rPr>
                        <a:t>または</a:t>
                      </a:r>
                      <a:r>
                        <a:rPr lang="ja-JP" altLang="en-US" sz="800" dirty="0" smtClean="0">
                          <a:latin typeface="HG丸ｺﾞｼｯｸM-PRO" panose="020F0600000000000000" pitchFamily="50" charset="-128"/>
                          <a:ea typeface="HG丸ｺﾞｼｯｸM-PRO" panose="020F0600000000000000" pitchFamily="50" charset="-128"/>
                          <a:cs typeface="Times New Roman" pitchFamily="18" charset="0"/>
                        </a:rPr>
                        <a:t>Ｂの要件を満たす企業が中小企業になります</a:t>
                      </a:r>
                      <a:endParaRPr kumimoji="1" lang="ja-JP" altLang="en-US" sz="800" dirty="0">
                        <a:latin typeface="HG丸ｺﾞｼｯｸM-PRO" panose="020F0600000000000000" pitchFamily="50" charset="-128"/>
                        <a:ea typeface="HG丸ｺﾞｼｯｸM-PRO" panose="020F0600000000000000" pitchFamily="50" charset="-128"/>
                      </a:endParaRPr>
                    </a:p>
                  </a:txBody>
                  <a:tcPr marL="54000" marR="54000" marT="36000" marB="1800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bg1"/>
                    </a:solidFill>
                  </a:tcPr>
                </a:tc>
                <a:tc hMerge="1">
                  <a:txBody>
                    <a:bodyPr/>
                    <a:lstStyle/>
                    <a:p>
                      <a:pPr algn="ctr"/>
                      <a:endParaRPr kumimoji="1" lang="ja-JP" altLang="en-US" sz="800" dirty="0">
                        <a:latin typeface="+mn-ea"/>
                        <a:ea typeface="+mn-ea"/>
                      </a:endParaRPr>
                    </a:p>
                  </a:txBody>
                  <a:tcPr marL="54000" marR="54000" marT="0" marB="0" anchor="ctr">
                    <a:solidFill>
                      <a:schemeClr val="bg1">
                        <a:lumMod val="85000"/>
                      </a:schemeClr>
                    </a:solidFill>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ja-JP" altLang="en-US" sz="800" dirty="0">
                        <a:latin typeface="+mn-ea"/>
                        <a:ea typeface="+mn-ea"/>
                      </a:endParaRPr>
                    </a:p>
                  </a:txBody>
                  <a:tcPr marL="54000" marR="54000" marT="0" marB="0" anchor="ctr">
                    <a:solidFill>
                      <a:schemeClr val="bg1">
                        <a:lumMod val="85000"/>
                      </a:schemeClr>
                    </a:solidFill>
                  </a:tcPr>
                </a:tc>
                <a:extLst>
                  <a:ext uri="{0D108BD9-81ED-4DB2-BD59-A6C34878D82A}">
                    <a16:rowId xmlns:a16="http://schemas.microsoft.com/office/drawing/2014/main" val="10000"/>
                  </a:ext>
                </a:extLst>
              </a:tr>
              <a:tr h="360101">
                <a:tc>
                  <a:txBody>
                    <a:bodyPr/>
                    <a:lstStyle/>
                    <a:p>
                      <a:pPr algn="ctr"/>
                      <a:r>
                        <a:rPr kumimoji="1" lang="ja-JP" altLang="en-US" sz="800" dirty="0" smtClean="0">
                          <a:latin typeface="HG丸ｺﾞｼｯｸM-PRO" panose="020F0600000000000000" pitchFamily="50" charset="-128"/>
                          <a:ea typeface="HG丸ｺﾞｼｯｸM-PRO" panose="020F0600000000000000" pitchFamily="50" charset="-128"/>
                        </a:rPr>
                        <a:t>業種</a:t>
                      </a:r>
                      <a:endParaRPr kumimoji="1" lang="ja-JP" altLang="en-US" sz="800" dirty="0">
                        <a:latin typeface="HG丸ｺﾞｼｯｸM-PRO" panose="020F0600000000000000" pitchFamily="50" charset="-128"/>
                        <a:ea typeface="HG丸ｺﾞｼｯｸM-PRO" panose="020F0600000000000000" pitchFamily="50" charset="-128"/>
                      </a:endParaRPr>
                    </a:p>
                  </a:txBody>
                  <a:tcPr marL="54000" marR="5400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bg1">
                        <a:lumMod val="85000"/>
                      </a:schemeClr>
                    </a:solidFill>
                  </a:tcPr>
                </a:tc>
                <a:tc>
                  <a:txBody>
                    <a:bodyPr/>
                    <a:lstStyle/>
                    <a:p>
                      <a:pPr algn="l"/>
                      <a:r>
                        <a:rPr lang="ja-JP" altLang="en-US" sz="800" baseline="0" dirty="0" smtClean="0">
                          <a:latin typeface="HG丸ｺﾞｼｯｸM-PRO" panose="020F0600000000000000" pitchFamily="50" charset="-128"/>
                          <a:ea typeface="HG丸ｺﾞｼｯｸM-PRO" panose="020F0600000000000000" pitchFamily="50" charset="-128"/>
                        </a:rPr>
                        <a:t> </a:t>
                      </a:r>
                      <a:r>
                        <a:rPr lang="ja-JP" altLang="en-US" sz="800" dirty="0" smtClean="0">
                          <a:latin typeface="HG丸ｺﾞｼｯｸM-PRO" panose="020F0600000000000000" pitchFamily="50" charset="-128"/>
                          <a:ea typeface="HG丸ｺﾞｼｯｸM-PRO" panose="020F0600000000000000" pitchFamily="50" charset="-128"/>
                        </a:rPr>
                        <a:t>Ａ</a:t>
                      </a:r>
                      <a:r>
                        <a:rPr lang="en-US" altLang="ja-JP" sz="800" dirty="0" smtClean="0">
                          <a:latin typeface="HG丸ｺﾞｼｯｸM-PRO" panose="020F0600000000000000" pitchFamily="50" charset="-128"/>
                          <a:ea typeface="HG丸ｺﾞｼｯｸM-PRO" panose="020F0600000000000000" pitchFamily="50" charset="-128"/>
                        </a:rPr>
                        <a:t>.</a:t>
                      </a:r>
                      <a:r>
                        <a:rPr lang="en-US" altLang="ja-JP" sz="800" baseline="0" dirty="0" smtClean="0">
                          <a:latin typeface="HG丸ｺﾞｼｯｸM-PRO" panose="020F0600000000000000" pitchFamily="50" charset="-128"/>
                          <a:ea typeface="HG丸ｺﾞｼｯｸM-PRO" panose="020F0600000000000000" pitchFamily="50" charset="-128"/>
                        </a:rPr>
                        <a:t> </a:t>
                      </a:r>
                      <a:r>
                        <a:rPr lang="ja-JP" altLang="en-US" sz="800" dirty="0" smtClean="0">
                          <a:latin typeface="HG丸ｺﾞｼｯｸM-PRO" panose="020F0600000000000000" pitchFamily="50" charset="-128"/>
                          <a:ea typeface="HG丸ｺﾞｼｯｸM-PRO" panose="020F0600000000000000" pitchFamily="50" charset="-128"/>
                        </a:rPr>
                        <a:t>資本または</a:t>
                      </a:r>
                      <a:r>
                        <a:rPr lang="en-US" altLang="ja-JP" sz="800" dirty="0" smtClean="0">
                          <a:latin typeface="HG丸ｺﾞｼｯｸM-PRO" panose="020F0600000000000000" pitchFamily="50" charset="-128"/>
                          <a:ea typeface="HG丸ｺﾞｼｯｸM-PRO" panose="020F0600000000000000" pitchFamily="50" charset="-128"/>
                        </a:rPr>
                        <a:t/>
                      </a:r>
                      <a:br>
                        <a:rPr lang="en-US" altLang="ja-JP" sz="800" dirty="0" smtClean="0">
                          <a:latin typeface="HG丸ｺﾞｼｯｸM-PRO" panose="020F0600000000000000" pitchFamily="50" charset="-128"/>
                          <a:ea typeface="HG丸ｺﾞｼｯｸM-PRO" panose="020F0600000000000000" pitchFamily="50" charset="-128"/>
                        </a:rPr>
                      </a:br>
                      <a:r>
                        <a:rPr lang="en-US" altLang="ja-JP" sz="800" dirty="0" smtClean="0">
                          <a:latin typeface="HG丸ｺﾞｼｯｸM-PRO" panose="020F0600000000000000" pitchFamily="50" charset="-128"/>
                          <a:ea typeface="HG丸ｺﾞｼｯｸM-PRO" panose="020F0600000000000000" pitchFamily="50" charset="-128"/>
                        </a:rPr>
                        <a:t>      </a:t>
                      </a:r>
                      <a:r>
                        <a:rPr lang="ja-JP" altLang="en-US" sz="800" dirty="0" smtClean="0">
                          <a:latin typeface="HG丸ｺﾞｼｯｸM-PRO" panose="020F0600000000000000" pitchFamily="50" charset="-128"/>
                          <a:ea typeface="HG丸ｺﾞｼｯｸM-PRO" panose="020F0600000000000000" pitchFamily="50" charset="-128"/>
                        </a:rPr>
                        <a:t>出資額</a:t>
                      </a:r>
                      <a:endParaRPr kumimoji="1" lang="ja-JP" altLang="en-US" sz="800" dirty="0">
                        <a:latin typeface="HG丸ｺﾞｼｯｸM-PRO" panose="020F0600000000000000" pitchFamily="50" charset="-128"/>
                        <a:ea typeface="HG丸ｺﾞｼｯｸM-PRO" panose="020F0600000000000000" pitchFamily="50" charset="-128"/>
                      </a:endParaRPr>
                    </a:p>
                  </a:txBody>
                  <a:tcPr marL="36000" marR="3600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bg1">
                        <a:lumMod val="85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800" baseline="0" dirty="0" smtClean="0">
                          <a:latin typeface="HG丸ｺﾞｼｯｸM-PRO" panose="020F0600000000000000" pitchFamily="50" charset="-128"/>
                          <a:ea typeface="HG丸ｺﾞｼｯｸM-PRO" panose="020F0600000000000000" pitchFamily="50" charset="-128"/>
                        </a:rPr>
                        <a:t> </a:t>
                      </a:r>
                      <a:r>
                        <a:rPr lang="ja-JP" altLang="en-US" sz="800" dirty="0" smtClean="0">
                          <a:latin typeface="HG丸ｺﾞｼｯｸM-PRO" panose="020F0600000000000000" pitchFamily="50" charset="-128"/>
                          <a:ea typeface="HG丸ｺﾞｼｯｸM-PRO" panose="020F0600000000000000" pitchFamily="50" charset="-128"/>
                        </a:rPr>
                        <a:t>Ｂ</a:t>
                      </a:r>
                      <a:r>
                        <a:rPr lang="en-US" altLang="ja-JP" sz="800" dirty="0" smtClean="0">
                          <a:latin typeface="HG丸ｺﾞｼｯｸM-PRO" panose="020F0600000000000000" pitchFamily="50" charset="-128"/>
                          <a:ea typeface="HG丸ｺﾞｼｯｸM-PRO" panose="020F0600000000000000" pitchFamily="50" charset="-128"/>
                        </a:rPr>
                        <a:t>.</a:t>
                      </a:r>
                      <a:r>
                        <a:rPr lang="en-US" altLang="ja-JP" sz="800" baseline="0" dirty="0" smtClean="0">
                          <a:latin typeface="HG丸ｺﾞｼｯｸM-PRO" panose="020F0600000000000000" pitchFamily="50" charset="-128"/>
                          <a:ea typeface="HG丸ｺﾞｼｯｸM-PRO" panose="020F0600000000000000" pitchFamily="50" charset="-128"/>
                        </a:rPr>
                        <a:t> </a:t>
                      </a:r>
                      <a:r>
                        <a:rPr lang="ja-JP" altLang="en-US" sz="800" dirty="0" smtClean="0">
                          <a:latin typeface="HG丸ｺﾞｼｯｸM-PRO" panose="020F0600000000000000" pitchFamily="50" charset="-128"/>
                          <a:ea typeface="HG丸ｺﾞｼｯｸM-PRO" panose="020F0600000000000000" pitchFamily="50" charset="-128"/>
                        </a:rPr>
                        <a:t>常時使用する</a:t>
                      </a:r>
                      <a:r>
                        <a:rPr lang="en-US" altLang="ja-JP" sz="800" dirty="0" smtClean="0">
                          <a:latin typeface="HG丸ｺﾞｼｯｸM-PRO" panose="020F0600000000000000" pitchFamily="50" charset="-128"/>
                          <a:ea typeface="HG丸ｺﾞｼｯｸM-PRO" panose="020F0600000000000000" pitchFamily="50" charset="-128"/>
                        </a:rPr>
                        <a:t/>
                      </a:r>
                      <a:br>
                        <a:rPr lang="en-US" altLang="ja-JP" sz="800" dirty="0" smtClean="0">
                          <a:latin typeface="HG丸ｺﾞｼｯｸM-PRO" panose="020F0600000000000000" pitchFamily="50" charset="-128"/>
                          <a:ea typeface="HG丸ｺﾞｼｯｸM-PRO" panose="020F0600000000000000" pitchFamily="50" charset="-128"/>
                        </a:rPr>
                      </a:br>
                      <a:r>
                        <a:rPr lang="en-US" altLang="ja-JP" sz="800" dirty="0" smtClean="0">
                          <a:latin typeface="HG丸ｺﾞｼｯｸM-PRO" panose="020F0600000000000000" pitchFamily="50" charset="-128"/>
                          <a:ea typeface="HG丸ｺﾞｼｯｸM-PRO" panose="020F0600000000000000" pitchFamily="50" charset="-128"/>
                        </a:rPr>
                        <a:t>      </a:t>
                      </a:r>
                      <a:r>
                        <a:rPr lang="ja-JP" altLang="en-US" sz="800" dirty="0" smtClean="0">
                          <a:latin typeface="HG丸ｺﾞｼｯｸM-PRO" panose="020F0600000000000000" pitchFamily="50" charset="-128"/>
                          <a:ea typeface="HG丸ｺﾞｼｯｸM-PRO" panose="020F0600000000000000" pitchFamily="50" charset="-128"/>
                        </a:rPr>
                        <a:t>労働者</a:t>
                      </a:r>
                      <a:endParaRPr kumimoji="1" lang="ja-JP" altLang="en-US" sz="800" dirty="0">
                        <a:latin typeface="HG丸ｺﾞｼｯｸM-PRO" panose="020F0600000000000000" pitchFamily="50" charset="-128"/>
                        <a:ea typeface="HG丸ｺﾞｼｯｸM-PRO" panose="020F0600000000000000" pitchFamily="50" charset="-128"/>
                      </a:endParaRPr>
                    </a:p>
                  </a:txBody>
                  <a:tcPr marL="36000" marR="3600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0001"/>
                  </a:ext>
                </a:extLst>
              </a:tr>
              <a:tr h="252331">
                <a:tc>
                  <a:txBody>
                    <a:bodyPr/>
                    <a:lstStyle/>
                    <a:p>
                      <a:pPr algn="l"/>
                      <a:r>
                        <a:rPr lang="ja-JP" altLang="en-US" sz="800" dirty="0" smtClean="0">
                          <a:latin typeface="HG丸ｺﾞｼｯｸM-PRO" panose="020F0600000000000000" pitchFamily="50" charset="-128"/>
                          <a:ea typeface="HG丸ｺﾞｼｯｸM-PRO" panose="020F0600000000000000" pitchFamily="50" charset="-128"/>
                        </a:rPr>
                        <a:t>小売業</a:t>
                      </a:r>
                      <a:r>
                        <a:rPr lang="en-US" altLang="ja-JP" sz="800" dirty="0" smtClean="0">
                          <a:latin typeface="HG丸ｺﾞｼｯｸM-PRO" panose="020F0600000000000000" pitchFamily="50" charset="-128"/>
                          <a:ea typeface="HG丸ｺﾞｼｯｸM-PRO" panose="020F0600000000000000" pitchFamily="50" charset="-128"/>
                        </a:rPr>
                        <a:t/>
                      </a:r>
                      <a:br>
                        <a:rPr lang="en-US" altLang="ja-JP" sz="800" dirty="0" smtClean="0">
                          <a:latin typeface="HG丸ｺﾞｼｯｸM-PRO" panose="020F0600000000000000" pitchFamily="50" charset="-128"/>
                          <a:ea typeface="HG丸ｺﾞｼｯｸM-PRO" panose="020F0600000000000000" pitchFamily="50" charset="-128"/>
                        </a:rPr>
                      </a:br>
                      <a:r>
                        <a:rPr lang="en-US" altLang="ja-JP" sz="700" dirty="0" smtClean="0">
                          <a:latin typeface="HG丸ｺﾞｼｯｸM-PRO" panose="020F0600000000000000" pitchFamily="50" charset="-128"/>
                          <a:ea typeface="HG丸ｺﾞｼｯｸM-PRO" panose="020F0600000000000000" pitchFamily="50" charset="-128"/>
                        </a:rPr>
                        <a:t>(</a:t>
                      </a:r>
                      <a:r>
                        <a:rPr lang="ja-JP" altLang="en-US" sz="700" dirty="0" smtClean="0">
                          <a:latin typeface="HG丸ｺﾞｼｯｸM-PRO" panose="020F0600000000000000" pitchFamily="50" charset="-128"/>
                          <a:ea typeface="HG丸ｺﾞｼｯｸM-PRO" panose="020F0600000000000000" pitchFamily="50" charset="-128"/>
                        </a:rPr>
                        <a:t>飲食店を含む</a:t>
                      </a:r>
                      <a:r>
                        <a:rPr lang="en-US" altLang="ja-JP" sz="700" dirty="0" smtClean="0">
                          <a:latin typeface="HG丸ｺﾞｼｯｸM-PRO" panose="020F0600000000000000" pitchFamily="50" charset="-128"/>
                          <a:ea typeface="HG丸ｺﾞｼｯｸM-PRO" panose="020F0600000000000000" pitchFamily="50" charset="-128"/>
                        </a:rPr>
                        <a:t>) </a:t>
                      </a:r>
                      <a:endParaRPr kumimoji="1" lang="ja-JP" altLang="en-US" sz="700" dirty="0">
                        <a:latin typeface="HG丸ｺﾞｼｯｸM-PRO" panose="020F0600000000000000" pitchFamily="50" charset="-128"/>
                        <a:ea typeface="HG丸ｺﾞｼｯｸM-PRO" panose="020F0600000000000000" pitchFamily="50" charset="-128"/>
                      </a:endParaRPr>
                    </a:p>
                  </a:txBody>
                  <a:tcPr marL="54000" marR="5400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lgn="ctr"/>
                      <a:r>
                        <a:rPr lang="en-US" altLang="ja-JP" sz="800" dirty="0" smtClean="0">
                          <a:latin typeface="HG丸ｺﾞｼｯｸM-PRO" panose="020F0600000000000000" pitchFamily="50" charset="-128"/>
                          <a:ea typeface="HG丸ｺﾞｼｯｸM-PRO" panose="020F0600000000000000" pitchFamily="50" charset="-128"/>
                        </a:rPr>
                        <a:t>5,000</a:t>
                      </a:r>
                      <a:r>
                        <a:rPr lang="ja-JP" altLang="en-US" sz="800" dirty="0" smtClean="0">
                          <a:latin typeface="HG丸ｺﾞｼｯｸM-PRO" panose="020F0600000000000000" pitchFamily="50" charset="-128"/>
                          <a:ea typeface="HG丸ｺﾞｼｯｸM-PRO" panose="020F0600000000000000" pitchFamily="50" charset="-128"/>
                        </a:rPr>
                        <a:t>万円以下</a:t>
                      </a:r>
                      <a:endParaRPr kumimoji="1" lang="ja-JP" altLang="en-US" sz="800" dirty="0">
                        <a:latin typeface="HG丸ｺﾞｼｯｸM-PRO" panose="020F0600000000000000" pitchFamily="50" charset="-128"/>
                        <a:ea typeface="HG丸ｺﾞｼｯｸM-PRO" panose="020F0600000000000000" pitchFamily="50" charset="-128"/>
                      </a:endParaRPr>
                    </a:p>
                  </a:txBody>
                  <a:tcPr marL="36000" marR="3600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ja-JP" sz="800" dirty="0" smtClean="0">
                          <a:latin typeface="HG丸ｺﾞｼｯｸM-PRO" panose="020F0600000000000000" pitchFamily="50" charset="-128"/>
                          <a:ea typeface="HG丸ｺﾞｼｯｸM-PRO" panose="020F0600000000000000" pitchFamily="50" charset="-128"/>
                        </a:rPr>
                        <a:t>50</a:t>
                      </a:r>
                      <a:r>
                        <a:rPr lang="ja-JP" altLang="en-US" sz="800" dirty="0" smtClean="0">
                          <a:latin typeface="HG丸ｺﾞｼｯｸM-PRO" panose="020F0600000000000000" pitchFamily="50" charset="-128"/>
                          <a:ea typeface="HG丸ｺﾞｼｯｸM-PRO" panose="020F0600000000000000" pitchFamily="50" charset="-128"/>
                        </a:rPr>
                        <a:t>人以下</a:t>
                      </a:r>
                      <a:endParaRPr kumimoji="1" lang="ja-JP" altLang="en-US" sz="800" dirty="0">
                        <a:latin typeface="HG丸ｺﾞｼｯｸM-PRO" panose="020F0600000000000000" pitchFamily="50" charset="-128"/>
                        <a:ea typeface="HG丸ｺﾞｼｯｸM-PRO" panose="020F0600000000000000" pitchFamily="50" charset="-128"/>
                      </a:endParaRPr>
                    </a:p>
                  </a:txBody>
                  <a:tcPr marL="36000" marR="3600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238988">
                <a:tc>
                  <a:txBody>
                    <a:bodyPr/>
                    <a:lstStyle/>
                    <a:p>
                      <a:pPr algn="l"/>
                      <a:r>
                        <a:rPr lang="ja-JP" altLang="en-US" sz="800" dirty="0" smtClean="0">
                          <a:latin typeface="HG丸ｺﾞｼｯｸM-PRO" panose="020F0600000000000000" pitchFamily="50" charset="-128"/>
                          <a:ea typeface="HG丸ｺﾞｼｯｸM-PRO" panose="020F0600000000000000" pitchFamily="50" charset="-128"/>
                        </a:rPr>
                        <a:t>サービス業 </a:t>
                      </a:r>
                      <a:endParaRPr kumimoji="1" lang="ja-JP" altLang="en-US" sz="800" dirty="0">
                        <a:latin typeface="HG丸ｺﾞｼｯｸM-PRO" panose="020F0600000000000000" pitchFamily="50" charset="-128"/>
                        <a:ea typeface="HG丸ｺﾞｼｯｸM-PRO" panose="020F0600000000000000" pitchFamily="50" charset="-128"/>
                      </a:endParaRPr>
                    </a:p>
                  </a:txBody>
                  <a:tcPr marL="54000" marR="5400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lgn="ctr"/>
                      <a:r>
                        <a:rPr lang="en-US" altLang="ja-JP" sz="800" dirty="0" smtClean="0">
                          <a:latin typeface="HG丸ｺﾞｼｯｸM-PRO" panose="020F0600000000000000" pitchFamily="50" charset="-128"/>
                          <a:ea typeface="HG丸ｺﾞｼｯｸM-PRO" panose="020F0600000000000000" pitchFamily="50" charset="-128"/>
                        </a:rPr>
                        <a:t>5,000</a:t>
                      </a:r>
                      <a:r>
                        <a:rPr lang="ja-JP" altLang="en-US" sz="800" dirty="0" smtClean="0">
                          <a:latin typeface="HG丸ｺﾞｼｯｸM-PRO" panose="020F0600000000000000" pitchFamily="50" charset="-128"/>
                          <a:ea typeface="HG丸ｺﾞｼｯｸM-PRO" panose="020F0600000000000000" pitchFamily="50" charset="-128"/>
                        </a:rPr>
                        <a:t>万円以下</a:t>
                      </a:r>
                      <a:endParaRPr kumimoji="1" lang="ja-JP" altLang="en-US" sz="800" dirty="0">
                        <a:latin typeface="HG丸ｺﾞｼｯｸM-PRO" panose="020F0600000000000000" pitchFamily="50" charset="-128"/>
                        <a:ea typeface="HG丸ｺﾞｼｯｸM-PRO" panose="020F0600000000000000" pitchFamily="50" charset="-128"/>
                      </a:endParaRPr>
                    </a:p>
                  </a:txBody>
                  <a:tcPr marL="36000" marR="3600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ja-JP" sz="800" dirty="0" smtClean="0">
                          <a:latin typeface="HG丸ｺﾞｼｯｸM-PRO" panose="020F0600000000000000" pitchFamily="50" charset="-128"/>
                          <a:ea typeface="HG丸ｺﾞｼｯｸM-PRO" panose="020F0600000000000000" pitchFamily="50" charset="-128"/>
                        </a:rPr>
                        <a:t>100</a:t>
                      </a:r>
                      <a:r>
                        <a:rPr lang="ja-JP" altLang="en-US" sz="800" dirty="0" smtClean="0">
                          <a:latin typeface="HG丸ｺﾞｼｯｸM-PRO" panose="020F0600000000000000" pitchFamily="50" charset="-128"/>
                          <a:ea typeface="HG丸ｺﾞｼｯｸM-PRO" panose="020F0600000000000000" pitchFamily="50" charset="-128"/>
                        </a:rPr>
                        <a:t>人以下</a:t>
                      </a:r>
                    </a:p>
                  </a:txBody>
                  <a:tcPr marL="36000" marR="3600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r h="238988">
                <a:tc>
                  <a:txBody>
                    <a:bodyPr/>
                    <a:lstStyle/>
                    <a:p>
                      <a:pPr algn="l"/>
                      <a:r>
                        <a:rPr lang="ja-JP" altLang="en-US" sz="800" dirty="0" smtClean="0">
                          <a:latin typeface="HG丸ｺﾞｼｯｸM-PRO" panose="020F0600000000000000" pitchFamily="50" charset="-128"/>
                          <a:ea typeface="HG丸ｺﾞｼｯｸM-PRO" panose="020F0600000000000000" pitchFamily="50" charset="-128"/>
                        </a:rPr>
                        <a:t>卸売業</a:t>
                      </a:r>
                      <a:endParaRPr kumimoji="1" lang="ja-JP" altLang="en-US" sz="800" dirty="0">
                        <a:latin typeface="HG丸ｺﾞｼｯｸM-PRO" panose="020F0600000000000000" pitchFamily="50" charset="-128"/>
                        <a:ea typeface="HG丸ｺﾞｼｯｸM-PRO" panose="020F0600000000000000" pitchFamily="50" charset="-128"/>
                      </a:endParaRPr>
                    </a:p>
                  </a:txBody>
                  <a:tcPr marL="54000" marR="5400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lgn="ctr"/>
                      <a:r>
                        <a:rPr lang="ja-JP" altLang="en-US" sz="800" dirty="0" smtClean="0">
                          <a:latin typeface="HG丸ｺﾞｼｯｸM-PRO" panose="020F0600000000000000" pitchFamily="50" charset="-128"/>
                          <a:ea typeface="HG丸ｺﾞｼｯｸM-PRO" panose="020F0600000000000000" pitchFamily="50" charset="-128"/>
                        </a:rPr>
                        <a:t>１億円以下</a:t>
                      </a:r>
                      <a:endParaRPr kumimoji="1" lang="ja-JP" altLang="en-US" sz="800" dirty="0">
                        <a:latin typeface="HG丸ｺﾞｼｯｸM-PRO" panose="020F0600000000000000" pitchFamily="50" charset="-128"/>
                        <a:ea typeface="HG丸ｺﾞｼｯｸM-PRO" panose="020F0600000000000000" pitchFamily="50" charset="-128"/>
                      </a:endParaRPr>
                    </a:p>
                  </a:txBody>
                  <a:tcPr marL="36000" marR="3600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lgn="ctr"/>
                      <a:r>
                        <a:rPr lang="en-US" altLang="ja-JP" sz="800" dirty="0" smtClean="0">
                          <a:latin typeface="HG丸ｺﾞｼｯｸM-PRO" panose="020F0600000000000000" pitchFamily="50" charset="-128"/>
                          <a:ea typeface="HG丸ｺﾞｼｯｸM-PRO" panose="020F0600000000000000" pitchFamily="50" charset="-128"/>
                        </a:rPr>
                        <a:t>100</a:t>
                      </a:r>
                      <a:r>
                        <a:rPr lang="ja-JP" altLang="en-US" sz="800" dirty="0" smtClean="0">
                          <a:latin typeface="HG丸ｺﾞｼｯｸM-PRO" panose="020F0600000000000000" pitchFamily="50" charset="-128"/>
                          <a:ea typeface="HG丸ｺﾞｼｯｸM-PRO" panose="020F0600000000000000" pitchFamily="50" charset="-128"/>
                        </a:rPr>
                        <a:t>人以下</a:t>
                      </a:r>
                      <a:endParaRPr kumimoji="1" lang="ja-JP" altLang="en-US" sz="800" dirty="0">
                        <a:latin typeface="HG丸ｺﾞｼｯｸM-PRO" panose="020F0600000000000000" pitchFamily="50" charset="-128"/>
                        <a:ea typeface="HG丸ｺﾞｼｯｸM-PRO" panose="020F0600000000000000" pitchFamily="50" charset="-128"/>
                      </a:endParaRPr>
                    </a:p>
                  </a:txBody>
                  <a:tcPr marL="36000" marR="3600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04"/>
                  </a:ext>
                </a:extLst>
              </a:tr>
              <a:tr h="238988">
                <a:tc>
                  <a:txBody>
                    <a:bodyPr/>
                    <a:lstStyle/>
                    <a:p>
                      <a:pPr algn="l"/>
                      <a:r>
                        <a:rPr lang="ja-JP" altLang="en-US" sz="800" dirty="0" smtClean="0">
                          <a:latin typeface="HG丸ｺﾞｼｯｸM-PRO" panose="020F0600000000000000" pitchFamily="50" charset="-128"/>
                          <a:ea typeface="HG丸ｺﾞｼｯｸM-PRO" panose="020F0600000000000000" pitchFamily="50" charset="-128"/>
                        </a:rPr>
                        <a:t>その他の業種 </a:t>
                      </a:r>
                      <a:endParaRPr kumimoji="1" lang="ja-JP" altLang="en-US" sz="800" dirty="0">
                        <a:latin typeface="HG丸ｺﾞｼｯｸM-PRO" panose="020F0600000000000000" pitchFamily="50" charset="-128"/>
                        <a:ea typeface="HG丸ｺﾞｼｯｸM-PRO" panose="020F0600000000000000" pitchFamily="50" charset="-128"/>
                      </a:endParaRPr>
                    </a:p>
                  </a:txBody>
                  <a:tcPr marL="54000" marR="5400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lgn="ctr"/>
                      <a:r>
                        <a:rPr lang="ja-JP" altLang="en-US" sz="800" dirty="0" smtClean="0">
                          <a:latin typeface="HG丸ｺﾞｼｯｸM-PRO" panose="020F0600000000000000" pitchFamily="50" charset="-128"/>
                          <a:ea typeface="HG丸ｺﾞｼｯｸM-PRO" panose="020F0600000000000000" pitchFamily="50" charset="-128"/>
                        </a:rPr>
                        <a:t>３億円以下</a:t>
                      </a:r>
                      <a:endParaRPr kumimoji="1" lang="ja-JP" altLang="en-US" sz="800" dirty="0">
                        <a:latin typeface="HG丸ｺﾞｼｯｸM-PRO" panose="020F0600000000000000" pitchFamily="50" charset="-128"/>
                        <a:ea typeface="HG丸ｺﾞｼｯｸM-PRO" panose="020F0600000000000000" pitchFamily="50" charset="-128"/>
                      </a:endParaRPr>
                    </a:p>
                  </a:txBody>
                  <a:tcPr marL="36000" marR="3600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lgn="ctr"/>
                      <a:r>
                        <a:rPr lang="en-US" altLang="ja-JP" sz="800" dirty="0" smtClean="0">
                          <a:latin typeface="HG丸ｺﾞｼｯｸM-PRO" panose="020F0600000000000000" pitchFamily="50" charset="-128"/>
                          <a:ea typeface="HG丸ｺﾞｼｯｸM-PRO" panose="020F0600000000000000" pitchFamily="50" charset="-128"/>
                        </a:rPr>
                        <a:t>300</a:t>
                      </a:r>
                      <a:r>
                        <a:rPr lang="ja-JP" altLang="en-US" sz="800" dirty="0" smtClean="0">
                          <a:latin typeface="HG丸ｺﾞｼｯｸM-PRO" panose="020F0600000000000000" pitchFamily="50" charset="-128"/>
                          <a:ea typeface="HG丸ｺﾞｼｯｸM-PRO" panose="020F0600000000000000" pitchFamily="50" charset="-128"/>
                        </a:rPr>
                        <a:t>人以下</a:t>
                      </a:r>
                      <a:endParaRPr kumimoji="1" lang="ja-JP" altLang="en-US" sz="800" dirty="0">
                        <a:latin typeface="HG丸ｺﾞｼｯｸM-PRO" panose="020F0600000000000000" pitchFamily="50" charset="-128"/>
                        <a:ea typeface="HG丸ｺﾞｼｯｸM-PRO" panose="020F0600000000000000" pitchFamily="50" charset="-128"/>
                      </a:endParaRPr>
                    </a:p>
                  </a:txBody>
                  <a:tcPr marL="36000" marR="3600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05"/>
                  </a:ext>
                </a:extLst>
              </a:tr>
            </a:tbl>
          </a:graphicData>
        </a:graphic>
      </p:graphicFrame>
      <p:sp>
        <p:nvSpPr>
          <p:cNvPr id="59" name="正方形/長方形 58"/>
          <p:cNvSpPr/>
          <p:nvPr/>
        </p:nvSpPr>
        <p:spPr>
          <a:xfrm>
            <a:off x="410669" y="96681"/>
            <a:ext cx="6732000" cy="324000"/>
          </a:xfrm>
          <a:prstGeom prst="rect">
            <a:avLst/>
          </a:prstGeom>
          <a:solidFill>
            <a:schemeClr val="accent6"/>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a:latin typeface="HGP創英角ｺﾞｼｯｸUB" pitchFamily="50" charset="-128"/>
                <a:ea typeface="HGP創英角ｺﾞｼｯｸUB" pitchFamily="50" charset="-128"/>
              </a:rPr>
              <a:t>新型コロナウイルス感染症対策のため</a:t>
            </a:r>
            <a:r>
              <a:rPr lang="ja-JP" altLang="en-US" sz="1400" dirty="0" smtClean="0">
                <a:latin typeface="HGP創英角ｺﾞｼｯｸUB" pitchFamily="50" charset="-128"/>
                <a:ea typeface="HGP創英角ｺﾞｼｯｸUB" pitchFamily="50" charset="-128"/>
              </a:rPr>
              <a:t>の　</a:t>
            </a:r>
            <a:r>
              <a:rPr lang="ja-JP" altLang="en-US" dirty="0" smtClean="0">
                <a:latin typeface="HGP創英角ｺﾞｼｯｸUB" pitchFamily="50" charset="-128"/>
                <a:ea typeface="HGP創英角ｺﾞｼｯｸUB" pitchFamily="50" charset="-128"/>
              </a:rPr>
              <a:t>テレワークコース　</a:t>
            </a:r>
            <a:r>
              <a:rPr lang="ja-JP" altLang="en-US" sz="1400" dirty="0" smtClean="0">
                <a:latin typeface="HGP創英角ｺﾞｼｯｸUB" pitchFamily="50" charset="-128"/>
                <a:ea typeface="HGP創英角ｺﾞｼｯｸUB" pitchFamily="50" charset="-128"/>
              </a:rPr>
              <a:t>の助成内容</a:t>
            </a:r>
            <a:endParaRPr lang="ja-JP" altLang="en-US" sz="1400" dirty="0">
              <a:latin typeface="HGP創英角ｺﾞｼｯｸUB" pitchFamily="50" charset="-128"/>
              <a:ea typeface="HGP創英角ｺﾞｼｯｸUB" pitchFamily="50" charset="-128"/>
            </a:endParaRPr>
          </a:p>
        </p:txBody>
      </p:sp>
      <p:sp>
        <p:nvSpPr>
          <p:cNvPr id="64" name="Text Box 1"/>
          <p:cNvSpPr txBox="1">
            <a:spLocks noChangeArrowheads="1"/>
          </p:cNvSpPr>
          <p:nvPr/>
        </p:nvSpPr>
        <p:spPr bwMode="auto">
          <a:xfrm>
            <a:off x="545909" y="9554940"/>
            <a:ext cx="2472722" cy="181873"/>
          </a:xfrm>
          <a:prstGeom prst="roundRect">
            <a:avLst>
              <a:gd name="adj" fmla="val 0"/>
            </a:avLst>
          </a:prstGeom>
          <a:noFill/>
          <a:ln w="19050">
            <a:noFill/>
            <a:headEnd/>
            <a:tailEnd/>
          </a:ln>
        </p:spPr>
        <p:style>
          <a:lnRef idx="2">
            <a:schemeClr val="accent6"/>
          </a:lnRef>
          <a:fillRef idx="1">
            <a:schemeClr val="lt1"/>
          </a:fillRef>
          <a:effectRef idx="0">
            <a:schemeClr val="accent6"/>
          </a:effectRef>
          <a:fontRef idx="minor">
            <a:schemeClr val="dk1"/>
          </a:fontRef>
        </p:style>
        <p:txBody>
          <a:bodyPr vert="horz" wrap="square" lIns="36000" tIns="36000" rIns="36000" bIns="36000" numCol="1" anchor="ctr" anchorCtr="0" compatLnSpc="1">
            <a:prstTxWarp prst="textNoShape">
              <a:avLst/>
            </a:prstTxWarp>
          </a:bodyPr>
          <a:lstStyle/>
          <a:p>
            <a:pPr marR="0" lvl="0" defTabSz="914400" rtl="0" eaLnBrk="0" fontAlgn="base" latinLnBrk="0" hangingPunct="0">
              <a:lnSpc>
                <a:spcPct val="100000"/>
              </a:lnSpc>
              <a:spcBef>
                <a:spcPct val="0"/>
              </a:spcBef>
              <a:buClrTx/>
              <a:buSzTx/>
              <a:buFontTx/>
              <a:buNone/>
              <a:tabLst>
                <a:tab pos="457200" algn="l"/>
              </a:tabLst>
            </a:pPr>
            <a:endParaRPr lang="en-US" altLang="ja-JP" sz="900" dirty="0" smtClean="0">
              <a:solidFill>
                <a:schemeClr val="tx1"/>
              </a:solidFill>
              <a:latin typeface="HG丸ｺﾞｼｯｸM-PRO" panose="020F0600000000000000" pitchFamily="50" charset="-128"/>
              <a:ea typeface="HG丸ｺﾞｼｯｸM-PRO" panose="020F0600000000000000" pitchFamily="50" charset="-128"/>
              <a:cs typeface="ＭＳ 明朝" pitchFamily="17" charset="-128"/>
            </a:endParaRPr>
          </a:p>
        </p:txBody>
      </p:sp>
      <p:sp>
        <p:nvSpPr>
          <p:cNvPr id="43" name="正方形/長方形 42"/>
          <p:cNvSpPr/>
          <p:nvPr/>
        </p:nvSpPr>
        <p:spPr>
          <a:xfrm>
            <a:off x="2079665" y="850900"/>
            <a:ext cx="5176372" cy="338999"/>
          </a:xfrm>
          <a:prstGeom prst="rect">
            <a:avLst/>
          </a:prstGeom>
        </p:spPr>
        <p:txBody>
          <a:bodyPr wrap="square" bIns="36000">
            <a:spAutoFit/>
          </a:bodyPr>
          <a:lstStyle/>
          <a:p>
            <a:pPr marL="0" marR="0" lvl="0" indent="0" algn="l" defTabSz="914400" rtl="0" eaLnBrk="0" fontAlgn="base" latinLnBrk="0" hangingPunct="0">
              <a:lnSpc>
                <a:spcPts val="1000"/>
              </a:lnSpc>
              <a:spcBef>
                <a:spcPct val="0"/>
              </a:spcBef>
              <a:spcAft>
                <a:spcPct val="0"/>
              </a:spcAft>
              <a:buClrTx/>
              <a:buSzTx/>
              <a:buFontTx/>
              <a:buNone/>
              <a:tabLst/>
              <a:defRPr/>
            </a:pPr>
            <a:r>
              <a:rPr kumimoji="1" lang="ja-JP" altLang="en-US" sz="1000" b="0" i="0" u="none" strike="noStrike" kern="1200" cap="none" spc="0" normalizeH="0" baseline="0" noProof="0" dirty="0" smtClean="0">
                <a:ln>
                  <a:noFill/>
                </a:ln>
                <a:solidFill>
                  <a:prstClr val="black"/>
                </a:solidFill>
                <a:effectLst/>
                <a:uLnTx/>
                <a:uFillTx/>
                <a:latin typeface="HG丸ｺﾞｼｯｸM-PRO" pitchFamily="50" charset="-128"/>
                <a:ea typeface="HG丸ｺﾞｼｯｸM-PRO" pitchFamily="50" charset="-128"/>
                <a:cs typeface="Times New Roman" pitchFamily="18" charset="0"/>
              </a:rPr>
              <a:t>テレワークの導入に関して、以下の取組をいずれか１つ以上実施してください。取組に要した費用を助成します。</a:t>
            </a:r>
            <a:endParaRPr kumimoji="1" lang="ja-JP" altLang="en-US" sz="1000" b="0" i="0" u="none" strike="noStrike" kern="1200" cap="none" spc="0" normalizeH="0" baseline="0" noProof="0" dirty="0" smtClean="0">
              <a:ln>
                <a:noFill/>
              </a:ln>
              <a:solidFill>
                <a:prstClr val="black"/>
              </a:solidFill>
              <a:effectLst/>
              <a:uLnTx/>
              <a:uFillTx/>
              <a:latin typeface="HG丸ｺﾞｼｯｸM-PRO" pitchFamily="50" charset="-128"/>
              <a:ea typeface="HG丸ｺﾞｼｯｸM-PRO" pitchFamily="50" charset="-128"/>
              <a:cs typeface="ＭＳ Ｐゴシック" pitchFamily="50" charset="-128"/>
            </a:endParaRPr>
          </a:p>
        </p:txBody>
      </p:sp>
      <p:graphicFrame>
        <p:nvGraphicFramePr>
          <p:cNvPr id="44" name="表 43"/>
          <p:cNvGraphicFramePr>
            <a:graphicFrameLocks noGrp="1"/>
          </p:cNvGraphicFramePr>
          <p:nvPr>
            <p:extLst>
              <p:ext uri="{D42A27DB-BD31-4B8C-83A1-F6EECF244321}">
                <p14:modId xmlns:p14="http://schemas.microsoft.com/office/powerpoint/2010/main" val="1937428325"/>
              </p:ext>
            </p:extLst>
          </p:nvPr>
        </p:nvGraphicFramePr>
        <p:xfrm>
          <a:off x="612235" y="1173281"/>
          <a:ext cx="6479999" cy="1351196"/>
        </p:xfrm>
        <a:graphic>
          <a:graphicData uri="http://schemas.openxmlformats.org/drawingml/2006/table">
            <a:tbl>
              <a:tblPr firstRow="1" bandRow="1">
                <a:tableStyleId>{5C22544A-7EE6-4342-B048-85BDC9FD1C3A}</a:tableStyleId>
              </a:tblPr>
              <a:tblGrid>
                <a:gridCol w="301448">
                  <a:extLst>
                    <a:ext uri="{9D8B030D-6E8A-4147-A177-3AD203B41FA5}">
                      <a16:colId xmlns:a16="http://schemas.microsoft.com/office/drawing/2014/main" val="20000"/>
                    </a:ext>
                  </a:extLst>
                </a:gridCol>
                <a:gridCol w="3015346">
                  <a:extLst>
                    <a:ext uri="{9D8B030D-6E8A-4147-A177-3AD203B41FA5}">
                      <a16:colId xmlns:a16="http://schemas.microsoft.com/office/drawing/2014/main" val="20001"/>
                    </a:ext>
                  </a:extLst>
                </a:gridCol>
                <a:gridCol w="315807">
                  <a:extLst>
                    <a:ext uri="{9D8B030D-6E8A-4147-A177-3AD203B41FA5}">
                      <a16:colId xmlns:a16="http://schemas.microsoft.com/office/drawing/2014/main" val="20002"/>
                    </a:ext>
                  </a:extLst>
                </a:gridCol>
                <a:gridCol w="2847398">
                  <a:extLst>
                    <a:ext uri="{9D8B030D-6E8A-4147-A177-3AD203B41FA5}">
                      <a16:colId xmlns:a16="http://schemas.microsoft.com/office/drawing/2014/main" val="20003"/>
                    </a:ext>
                  </a:extLst>
                </a:gridCol>
              </a:tblGrid>
              <a:tr h="280798">
                <a:tc rowSpan="4">
                  <a:txBody>
                    <a:bodyPr/>
                    <a:lstStyle/>
                    <a:p>
                      <a:pPr algn="ctr">
                        <a:lnSpc>
                          <a:spcPct val="100000"/>
                        </a:lnSpc>
                      </a:pPr>
                      <a:r>
                        <a:rPr kumimoji="1" lang="ja-JP" altLang="en-US" sz="1300" b="0" dirty="0" smtClean="0">
                          <a:solidFill>
                            <a:schemeClr val="tx1"/>
                          </a:solidFill>
                        </a:rPr>
                        <a:t>□</a:t>
                      </a:r>
                    </a:p>
                    <a:p>
                      <a:pPr>
                        <a:lnSpc>
                          <a:spcPct val="100000"/>
                        </a:lnSpc>
                      </a:pPr>
                      <a:r>
                        <a:rPr lang="ja-JP" altLang="en-US" dirty="0" smtClean="0"/>
                        <a:t>　</a:t>
                      </a:r>
                      <a:endParaRPr lang="ja-JP" altLang="en-US" dirty="0"/>
                    </a:p>
                  </a:txBody>
                  <a:tcPr marL="54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85000"/>
                      </a:schemeClr>
                    </a:solidFill>
                  </a:tcPr>
                </a:tc>
                <a:tc rowSpan="4">
                  <a:txBody>
                    <a:bodyPr/>
                    <a:lstStyle/>
                    <a:p>
                      <a:pPr>
                        <a:lnSpc>
                          <a:spcPct val="100000"/>
                        </a:lnSpc>
                      </a:pPr>
                      <a:r>
                        <a:rPr kumimoji="1" lang="ja-JP" altLang="en-US" sz="1200" b="0" dirty="0" smtClean="0">
                          <a:solidFill>
                            <a:schemeClr val="tx1"/>
                          </a:solidFill>
                          <a:latin typeface="HGP創英角ｺﾞｼｯｸUB" panose="020B0900000000000000" pitchFamily="50" charset="-128"/>
                          <a:ea typeface="HGP創英角ｺﾞｼｯｸUB" panose="020B0900000000000000" pitchFamily="50" charset="-128"/>
                        </a:rPr>
                        <a:t>テレワーク用通信機器</a:t>
                      </a:r>
                      <a:r>
                        <a:rPr kumimoji="1" lang="en-US" altLang="ja-JP" sz="1200" b="0" dirty="0" smtClean="0">
                          <a:solidFill>
                            <a:schemeClr val="tx1"/>
                          </a:solidFill>
                          <a:latin typeface="HGP創英角ｺﾞｼｯｸUB" panose="020B0900000000000000" pitchFamily="50" charset="-128"/>
                          <a:ea typeface="HGP創英角ｺﾞｼｯｸUB" panose="020B0900000000000000" pitchFamily="50" charset="-128"/>
                        </a:rPr>
                        <a:t>(※)</a:t>
                      </a:r>
                      <a:r>
                        <a:rPr kumimoji="1" lang="ja-JP" altLang="en-US" sz="1200" b="0" dirty="0" smtClean="0">
                          <a:solidFill>
                            <a:schemeClr val="tx1"/>
                          </a:solidFill>
                          <a:latin typeface="HGP創英角ｺﾞｼｯｸUB" panose="020B0900000000000000" pitchFamily="50" charset="-128"/>
                          <a:ea typeface="HGP創英角ｺﾞｼｯｸUB" panose="020B0900000000000000" pitchFamily="50" charset="-128"/>
                        </a:rPr>
                        <a:t>の導入・運用</a:t>
                      </a:r>
                      <a:endParaRPr kumimoji="1" lang="en-US" altLang="ja-JP" sz="1200" b="0" dirty="0" smtClean="0">
                        <a:solidFill>
                          <a:schemeClr val="tx1"/>
                        </a:solidFill>
                        <a:latin typeface="HGP創英角ｺﾞｼｯｸUB" panose="020B0900000000000000" pitchFamily="50" charset="-128"/>
                        <a:ea typeface="HGP創英角ｺﾞｼｯｸUB" panose="020B0900000000000000" pitchFamily="50" charset="-128"/>
                      </a:endParaRPr>
                    </a:p>
                    <a:p>
                      <a:pPr>
                        <a:lnSpc>
                          <a:spcPts val="1000"/>
                        </a:lnSpc>
                      </a:pPr>
                      <a:r>
                        <a:rPr kumimoji="1" lang="ja-JP" altLang="en-US" sz="1000" b="0" dirty="0" smtClean="0">
                          <a:solidFill>
                            <a:schemeClr val="tx1"/>
                          </a:solidFill>
                          <a:latin typeface="HG丸ｺﾞｼｯｸM-PRO" panose="020F0600000000000000" pitchFamily="50" charset="-128"/>
                          <a:ea typeface="HG丸ｺﾞｼｯｸM-PRO" panose="020F0600000000000000" pitchFamily="50" charset="-128"/>
                        </a:rPr>
                        <a:t>（例）</a:t>
                      </a:r>
                      <a:r>
                        <a:rPr kumimoji="1" lang="ja-JP" altLang="en-US" sz="1000" b="0" dirty="0" smtClean="0">
                          <a:solidFill>
                            <a:schemeClr val="tx1"/>
                          </a:solidFill>
                          <a:latin typeface="HG丸ｺﾞｼｯｸM-PRO" panose="020F0600000000000000" pitchFamily="50" charset="-128"/>
                          <a:ea typeface="HG丸ｺﾞｼｯｸM-PRO" panose="020F0600000000000000" pitchFamily="50" charset="-128"/>
                        </a:rPr>
                        <a:t>・</a:t>
                      </a:r>
                      <a:r>
                        <a:rPr kumimoji="1" lang="en-US" altLang="ja-JP" sz="1000" b="0" dirty="0" smtClean="0">
                          <a:solidFill>
                            <a:schemeClr val="tx1"/>
                          </a:solidFill>
                          <a:latin typeface="HG丸ｺﾞｼｯｸM-PRO" panose="020F0600000000000000" pitchFamily="50" charset="-128"/>
                          <a:ea typeface="HG丸ｺﾞｼｯｸM-PRO" panose="020F0600000000000000" pitchFamily="50" charset="-128"/>
                        </a:rPr>
                        <a:t>VPN</a:t>
                      </a:r>
                      <a:r>
                        <a:rPr kumimoji="1" lang="ja-JP" altLang="en-US" sz="1000" b="0" dirty="0" smtClean="0">
                          <a:solidFill>
                            <a:schemeClr val="tx1"/>
                          </a:solidFill>
                          <a:latin typeface="HG丸ｺﾞｼｯｸM-PRO" panose="020F0600000000000000" pitchFamily="50" charset="-128"/>
                          <a:ea typeface="HG丸ｺﾞｼｯｸM-PRO" panose="020F0600000000000000" pitchFamily="50" charset="-128"/>
                        </a:rPr>
                        <a:t>装置　・ｗｅｂ</a:t>
                      </a:r>
                      <a:r>
                        <a:rPr kumimoji="1" lang="ja-JP" altLang="en-US" sz="1000" b="0" dirty="0" smtClean="0">
                          <a:solidFill>
                            <a:schemeClr val="tx1"/>
                          </a:solidFill>
                          <a:latin typeface="HG丸ｺﾞｼｯｸM-PRO" panose="020F0600000000000000" pitchFamily="50" charset="-128"/>
                          <a:ea typeface="HG丸ｺﾞｼｯｸM-PRO" panose="020F0600000000000000" pitchFamily="50" charset="-128"/>
                        </a:rPr>
                        <a:t>会議用機器</a:t>
                      </a:r>
                      <a:endParaRPr kumimoji="1" lang="en-US" altLang="ja-JP" sz="1000" b="0" dirty="0" smtClean="0">
                        <a:solidFill>
                          <a:schemeClr val="tx1"/>
                        </a:solidFill>
                        <a:latin typeface="HG丸ｺﾞｼｯｸM-PRO" panose="020F0600000000000000" pitchFamily="50" charset="-128"/>
                        <a:ea typeface="HG丸ｺﾞｼｯｸM-PRO" panose="020F0600000000000000" pitchFamily="50" charset="-128"/>
                      </a:endParaRPr>
                    </a:p>
                    <a:p>
                      <a:pPr>
                        <a:lnSpc>
                          <a:spcPts val="1000"/>
                        </a:lnSpc>
                      </a:pPr>
                      <a:r>
                        <a:rPr kumimoji="1" lang="ja-JP" altLang="en-US" sz="1000" b="0" dirty="0" smtClean="0">
                          <a:solidFill>
                            <a:schemeClr val="tx1"/>
                          </a:solidFill>
                          <a:latin typeface="HG丸ｺﾞｼｯｸM-PRO" panose="020F0600000000000000" pitchFamily="50" charset="-128"/>
                          <a:ea typeface="HG丸ｺﾞｼｯｸM-PRO" panose="020F0600000000000000" pitchFamily="50" charset="-128"/>
                        </a:rPr>
                        <a:t>　　　・社内のパソコンを遠隔操作するための</a:t>
                      </a:r>
                      <a:endParaRPr kumimoji="1" lang="en-US" altLang="ja-JP" sz="1000" b="0" dirty="0" smtClean="0">
                        <a:solidFill>
                          <a:schemeClr val="tx1"/>
                        </a:solidFill>
                        <a:latin typeface="HG丸ｺﾞｼｯｸM-PRO" panose="020F0600000000000000" pitchFamily="50" charset="-128"/>
                        <a:ea typeface="HG丸ｺﾞｼｯｸM-PRO" panose="020F0600000000000000" pitchFamily="50" charset="-128"/>
                      </a:endParaRPr>
                    </a:p>
                    <a:p>
                      <a:pPr>
                        <a:lnSpc>
                          <a:spcPts val="1000"/>
                        </a:lnSpc>
                      </a:pPr>
                      <a:r>
                        <a:rPr kumimoji="1" lang="ja-JP" altLang="en-US" sz="1000" b="0" dirty="0" smtClean="0">
                          <a:solidFill>
                            <a:schemeClr val="tx1"/>
                          </a:solidFill>
                          <a:latin typeface="HG丸ｺﾞｼｯｸM-PRO" panose="020F0600000000000000" pitchFamily="50" charset="-128"/>
                          <a:ea typeface="HG丸ｺﾞｼｯｸM-PRO" panose="020F0600000000000000" pitchFamily="50" charset="-128"/>
                        </a:rPr>
                        <a:t>　　　　機器、ソフトウェア</a:t>
                      </a:r>
                      <a:endParaRPr kumimoji="1" lang="en-US" altLang="ja-JP" sz="1000" b="0" dirty="0" smtClean="0">
                        <a:solidFill>
                          <a:schemeClr val="tx1"/>
                        </a:solidFill>
                        <a:latin typeface="HG丸ｺﾞｼｯｸM-PRO" panose="020F0600000000000000" pitchFamily="50" charset="-128"/>
                        <a:ea typeface="HG丸ｺﾞｼｯｸM-PRO" panose="020F0600000000000000" pitchFamily="50" charset="-128"/>
                      </a:endParaRPr>
                    </a:p>
                    <a:p>
                      <a:pPr>
                        <a:lnSpc>
                          <a:spcPts val="1000"/>
                        </a:lnSpc>
                      </a:pPr>
                      <a:r>
                        <a:rPr kumimoji="1" lang="ja-JP" altLang="en-US" sz="1000" b="0" dirty="0" smtClean="0">
                          <a:solidFill>
                            <a:schemeClr val="tx1"/>
                          </a:solidFill>
                          <a:latin typeface="HG丸ｺﾞｼｯｸM-PRO" panose="020F0600000000000000" pitchFamily="50" charset="-128"/>
                          <a:ea typeface="HG丸ｺﾞｼｯｸM-PRO" panose="020F0600000000000000" pitchFamily="50" charset="-128"/>
                        </a:rPr>
                        <a:t>　　　・保守サポートの導入</a:t>
                      </a:r>
                      <a:endParaRPr kumimoji="1" lang="en-US" altLang="ja-JP" sz="1000" b="0" dirty="0" smtClean="0">
                        <a:solidFill>
                          <a:schemeClr val="tx1"/>
                        </a:solidFill>
                        <a:latin typeface="HG丸ｺﾞｼｯｸM-PRO" panose="020F0600000000000000" pitchFamily="50" charset="-128"/>
                        <a:ea typeface="HG丸ｺﾞｼｯｸM-PRO" panose="020F0600000000000000" pitchFamily="50" charset="-128"/>
                      </a:endParaRPr>
                    </a:p>
                    <a:p>
                      <a:pPr>
                        <a:lnSpc>
                          <a:spcPts val="1000"/>
                        </a:lnSpc>
                      </a:pPr>
                      <a:r>
                        <a:rPr kumimoji="1" lang="ja-JP" altLang="en-US" sz="1000" b="0" dirty="0" smtClean="0">
                          <a:solidFill>
                            <a:schemeClr val="tx1"/>
                          </a:solidFill>
                          <a:latin typeface="HG丸ｺﾞｼｯｸM-PRO" panose="020F0600000000000000" pitchFamily="50" charset="-128"/>
                          <a:ea typeface="HG丸ｺﾞｼｯｸM-PRO" panose="020F0600000000000000" pitchFamily="50" charset="-128"/>
                        </a:rPr>
                        <a:t>　　　・クラウドサービスの導入</a:t>
                      </a:r>
                      <a:endParaRPr kumimoji="1" lang="en-US" altLang="ja-JP" sz="1000" b="0" dirty="0" smtClean="0">
                        <a:solidFill>
                          <a:schemeClr val="tx1"/>
                        </a:solidFill>
                        <a:latin typeface="HG丸ｺﾞｼｯｸM-PRO" panose="020F0600000000000000" pitchFamily="50" charset="-128"/>
                        <a:ea typeface="HG丸ｺﾞｼｯｸM-PRO" panose="020F0600000000000000" pitchFamily="50" charset="-128"/>
                      </a:endParaRPr>
                    </a:p>
                    <a:p>
                      <a:pPr>
                        <a:lnSpc>
                          <a:spcPts val="1000"/>
                        </a:lnSpc>
                      </a:pPr>
                      <a:r>
                        <a:rPr kumimoji="1" lang="ja-JP" altLang="en-US" sz="1000" b="0" dirty="0" smtClean="0">
                          <a:solidFill>
                            <a:schemeClr val="tx1"/>
                          </a:solidFill>
                          <a:latin typeface="HG丸ｺﾞｼｯｸM-PRO" panose="020F0600000000000000" pitchFamily="50" charset="-128"/>
                          <a:ea typeface="HG丸ｺﾞｼｯｸM-PRO" panose="020F0600000000000000" pitchFamily="50" charset="-128"/>
                        </a:rPr>
                        <a:t>　　　・サテライトオフィス等の利用料　など</a:t>
                      </a:r>
                      <a:endParaRPr kumimoji="1" lang="en-US" altLang="ja-JP" sz="1000" b="0" dirty="0" smtClean="0">
                        <a:solidFill>
                          <a:schemeClr val="tx1"/>
                        </a:solidFill>
                        <a:latin typeface="HG丸ｺﾞｼｯｸM-PRO" panose="020F0600000000000000" pitchFamily="50" charset="-128"/>
                        <a:ea typeface="HG丸ｺﾞｼｯｸM-PRO" panose="020F0600000000000000" pitchFamily="50" charset="-128"/>
                      </a:endParaRPr>
                    </a:p>
                    <a:p>
                      <a:pPr>
                        <a:lnSpc>
                          <a:spcPts val="1100"/>
                        </a:lnSpc>
                      </a:pPr>
                      <a:r>
                        <a:rPr kumimoji="1" lang="ja-JP" altLang="en-US" sz="1000" b="1" dirty="0" smtClean="0">
                          <a:solidFill>
                            <a:srgbClr val="FF0000"/>
                          </a:solidFill>
                          <a:latin typeface="HG丸ｺﾞｼｯｸM-PRO" panose="020F0600000000000000" pitchFamily="50" charset="-128"/>
                          <a:ea typeface="HG丸ｺﾞｼｯｸM-PRO" panose="020F0600000000000000" pitchFamily="50" charset="-128"/>
                        </a:rPr>
                        <a:t>　</a:t>
                      </a:r>
                      <a:r>
                        <a:rPr kumimoji="1" lang="en-US" altLang="ja-JP" sz="1000" b="1" dirty="0" smtClean="0">
                          <a:solidFill>
                            <a:srgbClr val="FF0000"/>
                          </a:solidFill>
                          <a:latin typeface="HG丸ｺﾞｼｯｸM-PRO" panose="020F0600000000000000" pitchFamily="50" charset="-128"/>
                          <a:ea typeface="HG丸ｺﾞｼｯｸM-PRO" panose="020F0600000000000000" pitchFamily="50" charset="-128"/>
                        </a:rPr>
                        <a:t>※</a:t>
                      </a:r>
                      <a:r>
                        <a:rPr kumimoji="1" lang="ja-JP" altLang="en-US" sz="1000" b="1" baseline="0" dirty="0" smtClean="0">
                          <a:solidFill>
                            <a:srgbClr val="FF0000"/>
                          </a:solidFill>
                          <a:latin typeface="HG丸ｺﾞｼｯｸM-PRO" panose="020F0600000000000000" pitchFamily="50" charset="-128"/>
                          <a:ea typeface="HG丸ｺﾞｼｯｸM-PRO" panose="020F0600000000000000" pitchFamily="50" charset="-128"/>
                        </a:rPr>
                        <a:t> </a:t>
                      </a:r>
                      <a:r>
                        <a:rPr kumimoji="1" lang="ja-JP" altLang="en-US" sz="1000" b="1" dirty="0" smtClean="0">
                          <a:solidFill>
                            <a:srgbClr val="FF0000"/>
                          </a:solidFill>
                          <a:latin typeface="HG丸ｺﾞｼｯｸM-PRO" panose="020F0600000000000000" pitchFamily="50" charset="-128"/>
                          <a:ea typeface="HG丸ｺﾞｼｯｸM-PRO" panose="020F0600000000000000" pitchFamily="50" charset="-128"/>
                        </a:rPr>
                        <a:t>パソコン、タブレット、スマートフォンの　　</a:t>
                      </a:r>
                      <a:endParaRPr kumimoji="1" lang="en-US" altLang="ja-JP" sz="1000" b="1" dirty="0" smtClean="0">
                        <a:solidFill>
                          <a:srgbClr val="FF0000"/>
                        </a:solidFill>
                        <a:latin typeface="HG丸ｺﾞｼｯｸM-PRO" panose="020F0600000000000000" pitchFamily="50" charset="-128"/>
                        <a:ea typeface="HG丸ｺﾞｼｯｸM-PRO" panose="020F0600000000000000" pitchFamily="50" charset="-128"/>
                      </a:endParaRPr>
                    </a:p>
                    <a:p>
                      <a:pPr>
                        <a:lnSpc>
                          <a:spcPts val="1100"/>
                        </a:lnSpc>
                      </a:pPr>
                      <a:r>
                        <a:rPr kumimoji="1" lang="ja-JP" altLang="en-US" sz="1000" b="1" dirty="0" smtClean="0">
                          <a:solidFill>
                            <a:srgbClr val="FF0000"/>
                          </a:solidFill>
                          <a:latin typeface="HG丸ｺﾞｼｯｸM-PRO" panose="020F0600000000000000" pitchFamily="50" charset="-128"/>
                          <a:ea typeface="HG丸ｺﾞｼｯｸM-PRO" panose="020F0600000000000000" pitchFamily="50" charset="-128"/>
                        </a:rPr>
                        <a:t>　</a:t>
                      </a:r>
                      <a:r>
                        <a:rPr kumimoji="1" lang="ja-JP" altLang="en-US" sz="1000" b="1" baseline="0" dirty="0" smtClean="0">
                          <a:solidFill>
                            <a:srgbClr val="FF0000"/>
                          </a:solidFill>
                          <a:latin typeface="HG丸ｺﾞｼｯｸM-PRO" panose="020F0600000000000000" pitchFamily="50" charset="-128"/>
                          <a:ea typeface="HG丸ｺﾞｼｯｸM-PRO" panose="020F0600000000000000" pitchFamily="50" charset="-128"/>
                        </a:rPr>
                        <a:t> 　</a:t>
                      </a:r>
                      <a:r>
                        <a:rPr kumimoji="1" lang="ja-JP" altLang="en-US" sz="1000" b="1" dirty="0" smtClean="0">
                          <a:solidFill>
                            <a:srgbClr val="FF0000"/>
                          </a:solidFill>
                          <a:latin typeface="HG丸ｺﾞｼｯｸM-PRO" panose="020F0600000000000000" pitchFamily="50" charset="-128"/>
                          <a:ea typeface="HG丸ｺﾞｼｯｸM-PRO" panose="020F0600000000000000" pitchFamily="50" charset="-128"/>
                        </a:rPr>
                        <a:t>購入費用は対象となりません</a:t>
                      </a:r>
                      <a:endParaRPr kumimoji="1" lang="en-US" altLang="ja-JP" sz="1000" b="1" dirty="0" smtClean="0">
                        <a:solidFill>
                          <a:srgbClr val="FF0000"/>
                        </a:solidFill>
                        <a:latin typeface="HG丸ｺﾞｼｯｸM-PRO" panose="020F0600000000000000" pitchFamily="50" charset="-128"/>
                        <a:ea typeface="HG丸ｺﾞｼｯｸM-PRO" panose="020F0600000000000000" pitchFamily="50" charset="-128"/>
                      </a:endParaRPr>
                    </a:p>
                  </a:txBody>
                  <a:tcPr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indent="-65088" algn="ctr" defTabSz="914400" rtl="0" eaLnBrk="0" fontAlgn="base" latinLnBrk="0" hangingPunct="0">
                        <a:lnSpc>
                          <a:spcPct val="100000"/>
                        </a:lnSpc>
                        <a:spcBef>
                          <a:spcPct val="0"/>
                        </a:spcBef>
                        <a:spcAft>
                          <a:spcPct val="0"/>
                        </a:spcAft>
                        <a:buClrTx/>
                        <a:buSzTx/>
                        <a:buFontTx/>
                        <a:buNone/>
                        <a:tabLst/>
                        <a:defRPr/>
                      </a:pPr>
                      <a:r>
                        <a:rPr kumimoji="1" lang="ja-JP" altLang="en-US" sz="1300" b="0" dirty="0" smtClean="0">
                          <a:solidFill>
                            <a:schemeClr val="tx1"/>
                          </a:solidFill>
                        </a:rPr>
                        <a:t>□</a:t>
                      </a:r>
                    </a:p>
                  </a:txBody>
                  <a:tcPr marL="54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85000"/>
                      </a:schemeClr>
                    </a:solidFill>
                  </a:tcPr>
                </a:tc>
                <a:tc>
                  <a:txBody>
                    <a:bodyPr/>
                    <a:lstStyle/>
                    <a:p>
                      <a:pPr marL="0" indent="0" eaLnBrk="0" fontAlgn="base" hangingPunct="0">
                        <a:lnSpc>
                          <a:spcPts val="1200"/>
                        </a:lnSpc>
                        <a:spcBef>
                          <a:spcPct val="0"/>
                        </a:spcBef>
                        <a:spcAft>
                          <a:spcPct val="0"/>
                        </a:spcAft>
                      </a:pPr>
                      <a:r>
                        <a:rPr lang="ja-JP" altLang="en-US" sz="1200" b="0" dirty="0" smtClean="0">
                          <a:solidFill>
                            <a:schemeClr val="tx1"/>
                          </a:solidFill>
                          <a:latin typeface="HGP創英角ｺﾞｼｯｸUB" pitchFamily="50" charset="-128"/>
                          <a:ea typeface="HGP創英角ｺﾞｼｯｸUB" pitchFamily="50" charset="-128"/>
                          <a:cs typeface="Times New Roman" pitchFamily="18" charset="0"/>
                        </a:rPr>
                        <a:t>就業規則・労使協定等の作成・変更</a:t>
                      </a:r>
                      <a:endParaRPr lang="en-US" altLang="ja-JP" sz="1200" b="0" dirty="0" smtClean="0">
                        <a:solidFill>
                          <a:schemeClr val="tx1"/>
                        </a:solidFill>
                        <a:latin typeface="HGP創英角ｺﾞｼｯｸUB" pitchFamily="50" charset="-128"/>
                        <a:ea typeface="HGP創英角ｺﾞｼｯｸUB" pitchFamily="50" charset="-128"/>
                        <a:cs typeface="Times New Roman" pitchFamily="18" charset="0"/>
                      </a:endParaRPr>
                    </a:p>
                    <a:p>
                      <a:pPr marL="0" indent="0" eaLnBrk="0" fontAlgn="base" hangingPunct="0">
                        <a:lnSpc>
                          <a:spcPts val="1200"/>
                        </a:lnSpc>
                        <a:spcBef>
                          <a:spcPct val="0"/>
                        </a:spcBef>
                        <a:spcAft>
                          <a:spcPct val="0"/>
                        </a:spcAft>
                      </a:pPr>
                      <a:r>
                        <a:rPr lang="ja-JP" altLang="en-US" sz="1000" b="0" dirty="0" smtClean="0">
                          <a:solidFill>
                            <a:schemeClr val="tx1"/>
                          </a:solidFill>
                          <a:latin typeface="HG丸ｺﾞｼｯｸM-PRO" panose="020F0600000000000000" pitchFamily="50" charset="-128"/>
                          <a:ea typeface="HG丸ｺﾞｼｯｸM-PRO" panose="020F0600000000000000" pitchFamily="50" charset="-128"/>
                          <a:cs typeface="Times New Roman" pitchFamily="18" charset="0"/>
                        </a:rPr>
                        <a:t>（例）テレワーク勤務に関する規定の整備</a:t>
                      </a:r>
                      <a:endParaRPr lang="en-US" altLang="ja-JP" sz="1000" b="0" dirty="0" smtClean="0">
                        <a:solidFill>
                          <a:schemeClr val="tx1"/>
                        </a:solidFill>
                        <a:latin typeface="HG丸ｺﾞｼｯｸM-PRO" panose="020F0600000000000000" pitchFamily="50" charset="-128"/>
                        <a:ea typeface="HG丸ｺﾞｼｯｸM-PRO" panose="020F0600000000000000" pitchFamily="50" charset="-128"/>
                        <a:cs typeface="Times New Roman" pitchFamily="18" charset="0"/>
                      </a:endParaRPr>
                    </a:p>
                  </a:txBody>
                  <a:tcPr marL="72000" marR="72000" marT="54000" marB="54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280798">
                <a:tc vMerge="1">
                  <a:txBody>
                    <a:bodyPr/>
                    <a:lstStyle/>
                    <a:p>
                      <a:endParaRPr kumimoji="1" lang="ja-JP" altLang="en-US"/>
                    </a:p>
                  </a:txBody>
                  <a:tcPr/>
                </a:tc>
                <a:tc vMerge="1">
                  <a:txBody>
                    <a:bodyPr/>
                    <a:lstStyle/>
                    <a:p>
                      <a:endParaRPr kumimoji="1" lang="ja-JP" altLang="en-US"/>
                    </a:p>
                  </a:txBody>
                  <a:tcPr/>
                </a:tc>
                <a:tc>
                  <a:txBody>
                    <a:bodyPr/>
                    <a:lstStyle/>
                    <a:p>
                      <a:pPr marL="0" marR="0" indent="-65088" algn="ctr" defTabSz="914400" rtl="0" eaLnBrk="0" fontAlgn="base" latinLnBrk="0" hangingPunct="0">
                        <a:lnSpc>
                          <a:spcPct val="100000"/>
                        </a:lnSpc>
                        <a:spcBef>
                          <a:spcPct val="0"/>
                        </a:spcBef>
                        <a:spcAft>
                          <a:spcPct val="0"/>
                        </a:spcAft>
                        <a:buClrTx/>
                        <a:buSzTx/>
                        <a:buFontTx/>
                        <a:buNone/>
                        <a:tabLst/>
                        <a:defRPr/>
                      </a:pPr>
                      <a:r>
                        <a:rPr kumimoji="1" lang="ja-JP" altLang="en-US" sz="1300" b="0" dirty="0" smtClean="0">
                          <a:solidFill>
                            <a:schemeClr val="tx1"/>
                          </a:solidFill>
                        </a:rPr>
                        <a:t>□</a:t>
                      </a:r>
                    </a:p>
                  </a:txBody>
                  <a:tcPr marL="54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85000"/>
                      </a:schemeClr>
                    </a:solidFill>
                  </a:tcPr>
                </a:tc>
                <a:tc>
                  <a:txBody>
                    <a:bodyPr/>
                    <a:lstStyle/>
                    <a:p>
                      <a:pPr marL="0" indent="0" eaLnBrk="0" fontAlgn="base" hangingPunct="0">
                        <a:lnSpc>
                          <a:spcPts val="1200"/>
                        </a:lnSpc>
                        <a:spcBef>
                          <a:spcPct val="0"/>
                        </a:spcBef>
                        <a:spcAft>
                          <a:spcPct val="0"/>
                        </a:spcAft>
                      </a:pPr>
                      <a:r>
                        <a:rPr lang="ja-JP" altLang="en-US" sz="1200" dirty="0" smtClean="0">
                          <a:solidFill>
                            <a:schemeClr val="tx1"/>
                          </a:solidFill>
                          <a:latin typeface="HGP創英角ｺﾞｼｯｸUB" pitchFamily="50" charset="-128"/>
                          <a:ea typeface="HGP創英角ｺﾞｼｯｸUB" pitchFamily="50" charset="-128"/>
                          <a:cs typeface="Times New Roman" pitchFamily="18" charset="0"/>
                        </a:rPr>
                        <a:t>労務管理担当者に対する研修</a:t>
                      </a:r>
                      <a:endParaRPr lang="en-US" altLang="ja-JP" sz="1200" dirty="0" smtClean="0">
                        <a:solidFill>
                          <a:schemeClr val="tx1"/>
                        </a:solidFill>
                        <a:latin typeface="HGP創英角ｺﾞｼｯｸUB" pitchFamily="50" charset="-128"/>
                        <a:ea typeface="HGP創英角ｺﾞｼｯｸUB" pitchFamily="50" charset="-128"/>
                        <a:cs typeface="Times New Roman" pitchFamily="18" charset="0"/>
                      </a:endParaRPr>
                    </a:p>
                  </a:txBody>
                  <a:tcPr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280798">
                <a:tc vMerge="1">
                  <a:txBody>
                    <a:bodyPr/>
                    <a:lstStyle/>
                    <a:p>
                      <a:endParaRPr kumimoji="1" lang="ja-JP" altLang="en-US"/>
                    </a:p>
                  </a:txBody>
                  <a:tcPr/>
                </a:tc>
                <a:tc vMerge="1">
                  <a:txBody>
                    <a:bodyPr/>
                    <a:lstStyle/>
                    <a:p>
                      <a:endParaRPr kumimoji="1" lang="ja-JP" altLang="en-US"/>
                    </a:p>
                  </a:txBody>
                  <a:tcPr/>
                </a:tc>
                <a:tc>
                  <a:txBody>
                    <a:bodyPr/>
                    <a:lstStyle/>
                    <a:p>
                      <a:pPr marL="0" marR="0" lvl="0" indent="-65088" algn="ctr" defTabSz="914400" rtl="0" eaLnBrk="0" fontAlgn="base" latinLnBrk="0" hangingPunct="0">
                        <a:lnSpc>
                          <a:spcPct val="100000"/>
                        </a:lnSpc>
                        <a:spcBef>
                          <a:spcPct val="0"/>
                        </a:spcBef>
                        <a:spcAft>
                          <a:spcPct val="0"/>
                        </a:spcAft>
                        <a:buClrTx/>
                        <a:buSzTx/>
                        <a:buFontTx/>
                        <a:buNone/>
                        <a:tabLst/>
                        <a:defRPr/>
                      </a:pPr>
                      <a:r>
                        <a:rPr kumimoji="1" lang="ja-JP" altLang="en-US" sz="1300" b="0" i="0" u="none" strike="noStrike" kern="1200" cap="none" spc="0" normalizeH="0" baseline="0" noProof="0" dirty="0" smtClean="0">
                          <a:ln>
                            <a:noFill/>
                          </a:ln>
                          <a:solidFill>
                            <a:prstClr val="black"/>
                          </a:solidFill>
                          <a:effectLst/>
                          <a:uLnTx/>
                          <a:uFillTx/>
                          <a:latin typeface="+mn-lt"/>
                          <a:ea typeface="+mn-ea"/>
                          <a:cs typeface="+mn-cs"/>
                        </a:rPr>
                        <a:t>□</a:t>
                      </a:r>
                    </a:p>
                  </a:txBody>
                  <a:tcPr marL="54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85000"/>
                      </a:schemeClr>
                    </a:solidFill>
                  </a:tcPr>
                </a:tc>
                <a:tc>
                  <a:txBody>
                    <a:bodyPr/>
                    <a:lstStyle/>
                    <a:p>
                      <a:pPr marL="0" marR="0" lvl="0" indent="0" algn="l" defTabSz="914400" rtl="0" eaLnBrk="0" fontAlgn="base" latinLnBrk="0" hangingPunct="0">
                        <a:lnSpc>
                          <a:spcPts val="1200"/>
                        </a:lnSpc>
                        <a:spcBef>
                          <a:spcPct val="0"/>
                        </a:spcBef>
                        <a:spcAft>
                          <a:spcPct val="0"/>
                        </a:spcAft>
                        <a:buClrTx/>
                        <a:buSzTx/>
                        <a:buFontTx/>
                        <a:buNone/>
                        <a:tabLst/>
                        <a:defRPr/>
                      </a:pPr>
                      <a:r>
                        <a:rPr kumimoji="1" lang="ja-JP" altLang="en-US" sz="1200" b="0" i="0" u="none" strike="noStrike" kern="1200" cap="none" spc="0" normalizeH="0" baseline="0" noProof="0" dirty="0" smtClean="0">
                          <a:ln>
                            <a:noFill/>
                          </a:ln>
                          <a:solidFill>
                            <a:prstClr val="black"/>
                          </a:solidFill>
                          <a:effectLst/>
                          <a:uLnTx/>
                          <a:uFillTx/>
                          <a:latin typeface="HGP創英角ｺﾞｼｯｸUB" pitchFamily="50" charset="-128"/>
                          <a:ea typeface="HGP創英角ｺﾞｼｯｸUB" pitchFamily="50" charset="-128"/>
                          <a:cs typeface="Times New Roman" pitchFamily="18" charset="0"/>
                        </a:rPr>
                        <a:t>労働者に対する研修、周知・啓発</a:t>
                      </a:r>
                      <a:endParaRPr kumimoji="1" lang="en-US" altLang="ja-JP" sz="1200" b="0" i="0" u="none" strike="noStrike" kern="1200" cap="none" spc="0" normalizeH="0" baseline="0" noProof="0" dirty="0" smtClean="0">
                        <a:ln>
                          <a:noFill/>
                        </a:ln>
                        <a:solidFill>
                          <a:prstClr val="black"/>
                        </a:solidFill>
                        <a:effectLst/>
                        <a:uLnTx/>
                        <a:uFillTx/>
                        <a:latin typeface="HGP創英角ｺﾞｼｯｸUB" pitchFamily="50" charset="-128"/>
                        <a:ea typeface="HGP創英角ｺﾞｼｯｸUB" pitchFamily="50" charset="-128"/>
                        <a:cs typeface="Times New Roman" pitchFamily="18" charset="0"/>
                      </a:endParaRPr>
                    </a:p>
                  </a:txBody>
                  <a:tcPr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168987555"/>
                  </a:ext>
                </a:extLst>
              </a:tr>
              <a:tr h="352328">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ja-JP" altLang="en-US" sz="1300" b="0" dirty="0" smtClean="0">
                        <a:solidFill>
                          <a:schemeClr val="tx1"/>
                        </a:solidFill>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noFill/>
                  </a:tcPr>
                </a:tc>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300" dirty="0" smtClean="0">
                        <a:solidFill>
                          <a:schemeClr val="tx1"/>
                        </a:solidFill>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300" b="0" dirty="0" smtClean="0">
                          <a:solidFill>
                            <a:schemeClr val="tx1"/>
                          </a:solidFill>
                        </a:rPr>
                        <a:t>□</a:t>
                      </a:r>
                    </a:p>
                  </a:txBody>
                  <a:tcPr marL="54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85000"/>
                      </a:schemeClr>
                    </a:solidFill>
                  </a:tcPr>
                </a:tc>
                <a:tc>
                  <a:txBody>
                    <a:bodyPr/>
                    <a:lstStyle/>
                    <a:p>
                      <a:pPr>
                        <a:lnSpc>
                          <a:spcPts val="1200"/>
                        </a:lnSpc>
                      </a:pPr>
                      <a:r>
                        <a:rPr kumimoji="1" lang="ja-JP" altLang="en-US" sz="1200" dirty="0" smtClean="0">
                          <a:solidFill>
                            <a:schemeClr val="tx1"/>
                          </a:solidFill>
                          <a:latin typeface="HGP創英角ｺﾞｼｯｸUB" panose="020B0900000000000000" pitchFamily="50" charset="-128"/>
                          <a:ea typeface="HGP創英角ｺﾞｼｯｸUB" panose="020B0900000000000000" pitchFamily="50" charset="-128"/>
                        </a:rPr>
                        <a:t>外部専門家（社会保険労務士など）によるコンサルティング</a:t>
                      </a:r>
                      <a:endParaRPr kumimoji="1" lang="ja-JP" altLang="en-US" sz="1200" dirty="0">
                        <a:solidFill>
                          <a:schemeClr val="tx1"/>
                        </a:solidFill>
                        <a:latin typeface="HGP創英角ｺﾞｼｯｸUB" panose="020B0900000000000000" pitchFamily="50" charset="-128"/>
                        <a:ea typeface="HGP創英角ｺﾞｼｯｸUB" panose="020B0900000000000000" pitchFamily="50" charset="-128"/>
                      </a:endParaRPr>
                    </a:p>
                  </a:txBody>
                  <a:tcPr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bl>
          </a:graphicData>
        </a:graphic>
      </p:graphicFrame>
      <p:sp>
        <p:nvSpPr>
          <p:cNvPr id="45" name="ホームベース 44"/>
          <p:cNvSpPr/>
          <p:nvPr/>
        </p:nvSpPr>
        <p:spPr>
          <a:xfrm>
            <a:off x="587668" y="914380"/>
            <a:ext cx="1491997" cy="234580"/>
          </a:xfrm>
          <a:prstGeom prst="homePlate">
            <a:avLst/>
          </a:prstGeom>
          <a:solidFill>
            <a:srgbClr val="F79646"/>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smtClean="0">
                <a:ln>
                  <a:noFill/>
                </a:ln>
                <a:solidFill>
                  <a:prstClr val="white"/>
                </a:solidFill>
                <a:effectLst/>
                <a:uLnTx/>
                <a:uFillTx/>
                <a:latin typeface="HGPｺﾞｼｯｸE" panose="020B0900000000000000" pitchFamily="50" charset="-128"/>
                <a:ea typeface="HGPｺﾞｼｯｸE" panose="020B0900000000000000" pitchFamily="50" charset="-128"/>
                <a:cs typeface="+mn-cs"/>
              </a:rPr>
              <a:t> 支給対象となる取組</a:t>
            </a:r>
            <a:endParaRPr kumimoji="1" lang="ja-JP" altLang="en-US" sz="1200" b="0" i="0" u="none" strike="noStrike" kern="1200" cap="none" spc="0" normalizeH="0" baseline="0" noProof="0" dirty="0">
              <a:ln>
                <a:noFill/>
              </a:ln>
              <a:solidFill>
                <a:prstClr val="white"/>
              </a:solidFill>
              <a:effectLst/>
              <a:uLnTx/>
              <a:uFillTx/>
              <a:latin typeface="HGPｺﾞｼｯｸE" panose="020B0900000000000000" pitchFamily="50" charset="-128"/>
              <a:ea typeface="HGPｺﾞｼｯｸE" panose="020B0900000000000000" pitchFamily="50" charset="-128"/>
              <a:cs typeface="+mn-cs"/>
            </a:endParaRPr>
          </a:p>
        </p:txBody>
      </p:sp>
      <p:graphicFrame>
        <p:nvGraphicFramePr>
          <p:cNvPr id="47" name="表 46"/>
          <p:cNvGraphicFramePr>
            <a:graphicFrameLocks noGrp="1"/>
          </p:cNvGraphicFramePr>
          <p:nvPr>
            <p:extLst>
              <p:ext uri="{D42A27DB-BD31-4B8C-83A1-F6EECF244321}">
                <p14:modId xmlns:p14="http://schemas.microsoft.com/office/powerpoint/2010/main" val="2277153302"/>
              </p:ext>
            </p:extLst>
          </p:nvPr>
        </p:nvGraphicFramePr>
        <p:xfrm>
          <a:off x="612235" y="2839881"/>
          <a:ext cx="6480796" cy="906619"/>
        </p:xfrm>
        <a:graphic>
          <a:graphicData uri="http://schemas.openxmlformats.org/drawingml/2006/table">
            <a:tbl>
              <a:tblPr firstRow="1" bandRow="1">
                <a:tableStyleId>{5940675A-B579-460E-94D1-54222C63F5DA}</a:tableStyleId>
              </a:tblPr>
              <a:tblGrid>
                <a:gridCol w="3866446">
                  <a:extLst>
                    <a:ext uri="{9D8B030D-6E8A-4147-A177-3AD203B41FA5}">
                      <a16:colId xmlns:a16="http://schemas.microsoft.com/office/drawing/2014/main" val="20000"/>
                    </a:ext>
                  </a:extLst>
                </a:gridCol>
                <a:gridCol w="2614350">
                  <a:extLst>
                    <a:ext uri="{9D8B030D-6E8A-4147-A177-3AD203B41FA5}">
                      <a16:colId xmlns:a16="http://schemas.microsoft.com/office/drawing/2014/main" val="20001"/>
                    </a:ext>
                  </a:extLst>
                </a:gridCol>
              </a:tblGrid>
              <a:tr h="206165">
                <a:tc>
                  <a:txBody>
                    <a:bodyPr/>
                    <a:lstStyle/>
                    <a:p>
                      <a:pPr algn="ctr"/>
                      <a:r>
                        <a:rPr kumimoji="1" lang="ja-JP" altLang="en-US" sz="1000" dirty="0" smtClean="0">
                          <a:solidFill>
                            <a:schemeClr val="tx1"/>
                          </a:solidFill>
                          <a:latin typeface="HG丸ｺﾞｼｯｸM-PRO" panose="020F0600000000000000" pitchFamily="50" charset="-128"/>
                          <a:ea typeface="HG丸ｺﾞｼｯｸM-PRO" panose="020F0600000000000000" pitchFamily="50" charset="-128"/>
                        </a:rPr>
                        <a:t>対象経費</a:t>
                      </a:r>
                      <a:endParaRPr kumimoji="1" lang="ja-JP" altLang="en-US" sz="1000" dirty="0">
                        <a:solidFill>
                          <a:schemeClr val="tx1"/>
                        </a:solidFill>
                        <a:latin typeface="HG丸ｺﾞｼｯｸM-PRO" panose="020F0600000000000000" pitchFamily="50" charset="-128"/>
                        <a:ea typeface="HG丸ｺﾞｼｯｸM-PRO" panose="020F0600000000000000" pitchFamily="50" charset="-128"/>
                      </a:endParaRPr>
                    </a:p>
                  </a:txBody>
                  <a:tcPr marL="72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85000"/>
                      </a:schemeClr>
                    </a:solidFill>
                  </a:tcPr>
                </a:tc>
                <a:tc>
                  <a:txBody>
                    <a:bodyPr/>
                    <a:lstStyle/>
                    <a:p>
                      <a:pPr marL="0" lvl="0" indent="0" algn="ctr" eaLnBrk="0" fontAlgn="base" hangingPunct="0">
                        <a:spcBef>
                          <a:spcPct val="0"/>
                        </a:spcBef>
                        <a:spcAft>
                          <a:spcPct val="0"/>
                        </a:spcAft>
                      </a:pPr>
                      <a:r>
                        <a:rPr kumimoji="1" lang="ja-JP" altLang="en-US" sz="1000" dirty="0" smtClean="0">
                          <a:solidFill>
                            <a:schemeClr val="tx1"/>
                          </a:solidFill>
                          <a:latin typeface="HG丸ｺﾞｼｯｸM-PRO" panose="020F0600000000000000" pitchFamily="50" charset="-128"/>
                          <a:ea typeface="HG丸ｺﾞｼｯｸM-PRO" panose="020F0600000000000000" pitchFamily="50" charset="-128"/>
                        </a:rPr>
                        <a:t>助成額</a:t>
                      </a:r>
                      <a:endParaRPr kumimoji="1" lang="ja-JP" altLang="en-US" sz="1000" dirty="0">
                        <a:solidFill>
                          <a:schemeClr val="tx1"/>
                        </a:solidFill>
                        <a:latin typeface="HG丸ｺﾞｼｯｸM-PRO" panose="020F0600000000000000" pitchFamily="50" charset="-128"/>
                        <a:ea typeface="HG丸ｺﾞｼｯｸM-PRO" panose="020F0600000000000000" pitchFamily="50" charset="-128"/>
                      </a:endParaRPr>
                    </a:p>
                  </a:txBody>
                  <a:tcPr marL="72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0000"/>
                  </a:ext>
                </a:extLst>
              </a:tr>
              <a:tr h="682219">
                <a:tc>
                  <a:txBody>
                    <a:bodyPr/>
                    <a:lstStyle/>
                    <a:p>
                      <a:pPr algn="just"/>
                      <a:r>
                        <a:rPr lang="ja-JP" altLang="ja-JP" sz="1200" b="0" dirty="0" smtClean="0">
                          <a:solidFill>
                            <a:schemeClr val="tx1"/>
                          </a:solidFill>
                          <a:latin typeface="HGP創英角ｺﾞｼｯｸUB" panose="020B0900000000000000" pitchFamily="50" charset="-128"/>
                          <a:ea typeface="HGP創英角ｺﾞｼｯｸUB" panose="020B0900000000000000" pitchFamily="50" charset="-128"/>
                          <a:cs typeface="Times New Roman" pitchFamily="18" charset="0"/>
                        </a:rPr>
                        <a:t>謝金、旅費、借損料、会議費、雑役務費、印刷製本費、</a:t>
                      </a:r>
                      <a:endParaRPr lang="en-US" altLang="ja-JP" sz="1200" b="0" dirty="0" smtClean="0">
                        <a:solidFill>
                          <a:schemeClr val="tx1"/>
                        </a:solidFill>
                        <a:latin typeface="HGP創英角ｺﾞｼｯｸUB" panose="020B0900000000000000" pitchFamily="50" charset="-128"/>
                        <a:ea typeface="HGP創英角ｺﾞｼｯｸUB" panose="020B0900000000000000" pitchFamily="50" charset="-128"/>
                        <a:cs typeface="Times New Roman" pitchFamily="18" charset="0"/>
                      </a:endParaRPr>
                    </a:p>
                    <a:p>
                      <a:pPr algn="just"/>
                      <a:r>
                        <a:rPr lang="ja-JP" altLang="en-US" sz="1200" b="0" dirty="0" smtClean="0">
                          <a:solidFill>
                            <a:schemeClr val="tx1"/>
                          </a:solidFill>
                          <a:latin typeface="HGP創英角ｺﾞｼｯｸUB" panose="020B0900000000000000" pitchFamily="50" charset="-128"/>
                          <a:ea typeface="HGP創英角ｺﾞｼｯｸUB" panose="020B0900000000000000" pitchFamily="50" charset="-128"/>
                          <a:cs typeface="Times New Roman" pitchFamily="18" charset="0"/>
                        </a:rPr>
                        <a:t>備品費、機械装置等購入費、</a:t>
                      </a:r>
                      <a:r>
                        <a:rPr lang="ja-JP" altLang="ja-JP" sz="1200" b="0" dirty="0" smtClean="0">
                          <a:solidFill>
                            <a:schemeClr val="tx1"/>
                          </a:solidFill>
                          <a:latin typeface="HGP創英角ｺﾞｼｯｸUB" panose="020B0900000000000000" pitchFamily="50" charset="-128"/>
                          <a:ea typeface="HGP創英角ｺﾞｼｯｸUB" panose="020B0900000000000000" pitchFamily="50" charset="-128"/>
                          <a:cs typeface="Times New Roman" pitchFamily="18" charset="0"/>
                        </a:rPr>
                        <a:t>委託費</a:t>
                      </a:r>
                      <a:endParaRPr kumimoji="1" lang="ja-JP" altLang="en-US" sz="800" dirty="0">
                        <a:solidFill>
                          <a:schemeClr val="tx1"/>
                        </a:solidFill>
                        <a:latin typeface="HG丸ｺﾞｼｯｸM-PRO" panose="020F0600000000000000" pitchFamily="50" charset="-128"/>
                        <a:ea typeface="HG丸ｺﾞｼｯｸM-PRO" panose="020F0600000000000000" pitchFamily="50" charset="-128"/>
                      </a:endParaRPr>
                    </a:p>
                  </a:txBody>
                  <a:tcPr marL="72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marL="0" lvl="0" indent="0" algn="just" eaLnBrk="0" fontAlgn="base" hangingPunct="0">
                        <a:lnSpc>
                          <a:spcPts val="1700"/>
                        </a:lnSpc>
                        <a:spcBef>
                          <a:spcPct val="0"/>
                        </a:spcBef>
                        <a:spcAft>
                          <a:spcPct val="0"/>
                        </a:spcAft>
                      </a:pPr>
                      <a:r>
                        <a:rPr kumimoji="1" lang="ja-JP" altLang="en-US" sz="1200" b="0" dirty="0" smtClean="0">
                          <a:solidFill>
                            <a:schemeClr val="tx1"/>
                          </a:solidFill>
                          <a:latin typeface="HGP創英角ｺﾞｼｯｸUB" panose="020B0900000000000000" pitchFamily="50" charset="-128"/>
                          <a:ea typeface="HGP創英角ｺﾞｼｯｸUB" panose="020B0900000000000000" pitchFamily="50" charset="-128"/>
                        </a:rPr>
                        <a:t>    </a:t>
                      </a:r>
                      <a:r>
                        <a:rPr kumimoji="1" lang="ja-JP" altLang="en-US" sz="1200" b="0" dirty="0" smtClean="0">
                          <a:solidFill>
                            <a:srgbClr val="FF0000"/>
                          </a:solidFill>
                          <a:latin typeface="HGP創英角ｺﾞｼｯｸUB" panose="020B0900000000000000" pitchFamily="50" charset="-128"/>
                          <a:ea typeface="HGP創英角ｺﾞｼｯｸUB" panose="020B0900000000000000" pitchFamily="50" charset="-128"/>
                        </a:rPr>
                        <a:t>対象経費の</a:t>
                      </a:r>
                      <a:r>
                        <a:rPr kumimoji="1" lang="ja-JP" altLang="en-US" sz="1200" b="0" u="none" dirty="0" smtClean="0">
                          <a:solidFill>
                            <a:srgbClr val="FF0000"/>
                          </a:solidFill>
                          <a:latin typeface="HGP創英角ｺﾞｼｯｸUB" panose="020B0900000000000000" pitchFamily="50" charset="-128"/>
                          <a:ea typeface="HGP創英角ｺﾞｼｯｸUB" panose="020B0900000000000000" pitchFamily="50" charset="-128"/>
                        </a:rPr>
                        <a:t>合計額　</a:t>
                      </a:r>
                      <a:r>
                        <a:rPr kumimoji="1" lang="en-US" altLang="ja-JP" sz="1200" b="0" u="none" dirty="0" smtClean="0">
                          <a:solidFill>
                            <a:srgbClr val="FF0000"/>
                          </a:solidFill>
                          <a:latin typeface="HGP創英角ｺﾞｼｯｸUB" panose="020B0900000000000000" pitchFamily="50" charset="-128"/>
                          <a:ea typeface="HGP創英角ｺﾞｼｯｸUB" panose="020B0900000000000000" pitchFamily="50" charset="-128"/>
                        </a:rPr>
                        <a:t>×</a:t>
                      </a:r>
                      <a:r>
                        <a:rPr kumimoji="1" lang="ja-JP" altLang="en-US" sz="1200" b="0" u="none" dirty="0" smtClean="0">
                          <a:solidFill>
                            <a:srgbClr val="FF0000"/>
                          </a:solidFill>
                          <a:latin typeface="HGP創英角ｺﾞｼｯｸUB" panose="020B0900000000000000" pitchFamily="50" charset="-128"/>
                          <a:ea typeface="HGP創英角ｺﾞｼｯｸUB" panose="020B0900000000000000" pitchFamily="50" charset="-128"/>
                        </a:rPr>
                        <a:t>　１／２</a:t>
                      </a:r>
                      <a:endParaRPr kumimoji="1" lang="en-US" altLang="ja-JP" sz="400" b="0" u="none" dirty="0" smtClean="0">
                        <a:solidFill>
                          <a:srgbClr val="FF0000"/>
                        </a:solidFill>
                        <a:latin typeface="HGP創英角ｺﾞｼｯｸUB" panose="020B0900000000000000" pitchFamily="50" charset="-128"/>
                        <a:ea typeface="HGP創英角ｺﾞｼｯｸUB" panose="020B0900000000000000" pitchFamily="50" charset="-128"/>
                      </a:endParaRPr>
                    </a:p>
                    <a:p>
                      <a:pPr marL="0" lvl="0" indent="0" algn="just" eaLnBrk="0" fontAlgn="base" hangingPunct="0">
                        <a:lnSpc>
                          <a:spcPts val="1700"/>
                        </a:lnSpc>
                        <a:spcBef>
                          <a:spcPct val="0"/>
                        </a:spcBef>
                        <a:spcAft>
                          <a:spcPct val="0"/>
                        </a:spcAft>
                      </a:pPr>
                      <a:r>
                        <a:rPr kumimoji="1" lang="ja-JP" altLang="en-US" sz="1100" baseline="0" dirty="0" smtClean="0">
                          <a:solidFill>
                            <a:schemeClr val="tx1"/>
                          </a:solidFill>
                          <a:latin typeface="HG丸ｺﾞｼｯｸM-PRO" panose="020F0600000000000000" pitchFamily="50" charset="-128"/>
                          <a:ea typeface="HG丸ｺﾞｼｯｸM-PRO" panose="020F0600000000000000" pitchFamily="50" charset="-128"/>
                        </a:rPr>
                        <a:t> </a:t>
                      </a:r>
                      <a:r>
                        <a:rPr kumimoji="1" lang="ja-JP" altLang="en-US" sz="1100" dirty="0" smtClean="0">
                          <a:solidFill>
                            <a:schemeClr val="tx1"/>
                          </a:solidFill>
                          <a:latin typeface="HG丸ｺﾞｼｯｸM-PRO" panose="020F0600000000000000" pitchFamily="50" charset="-128"/>
                          <a:ea typeface="HG丸ｺﾞｼｯｸM-PRO" panose="020F0600000000000000" pitchFamily="50" charset="-128"/>
                        </a:rPr>
                        <a:t>（</a:t>
                      </a:r>
                      <a:r>
                        <a:rPr kumimoji="1" lang="en-US" altLang="ja-JP" sz="1100" dirty="0" smtClean="0">
                          <a:solidFill>
                            <a:schemeClr val="tx1"/>
                          </a:solidFill>
                          <a:latin typeface="HG丸ｺﾞｼｯｸM-PRO" panose="020F0600000000000000" pitchFamily="50" charset="-128"/>
                          <a:ea typeface="HG丸ｺﾞｼｯｸM-PRO" panose="020F0600000000000000" pitchFamily="50" charset="-128"/>
                        </a:rPr>
                        <a:t>100</a:t>
                      </a:r>
                      <a:r>
                        <a:rPr kumimoji="1" lang="ja-JP" altLang="en-US" sz="1100" dirty="0" smtClean="0">
                          <a:solidFill>
                            <a:schemeClr val="tx1"/>
                          </a:solidFill>
                          <a:latin typeface="HG丸ｺﾞｼｯｸM-PRO" panose="020F0600000000000000" pitchFamily="50" charset="-128"/>
                          <a:ea typeface="HG丸ｺﾞｼｯｸM-PRO" panose="020F0600000000000000" pitchFamily="50" charset="-128"/>
                        </a:rPr>
                        <a:t>万円が上限</a:t>
                      </a:r>
                      <a:r>
                        <a:rPr kumimoji="1" lang="ja-JP" altLang="en-US" sz="1100" u="none" dirty="0" smtClean="0">
                          <a:solidFill>
                            <a:schemeClr val="tx1"/>
                          </a:solidFill>
                          <a:latin typeface="HG丸ｺﾞｼｯｸM-PRO" panose="020F0600000000000000" pitchFamily="50" charset="-128"/>
                          <a:ea typeface="HG丸ｺﾞｼｯｸM-PRO" panose="020F0600000000000000" pitchFamily="50" charset="-128"/>
                        </a:rPr>
                        <a:t>）</a:t>
                      </a:r>
                      <a:endParaRPr kumimoji="1" lang="en-US" altLang="ja-JP" sz="1100" u="none" dirty="0" smtClean="0">
                        <a:solidFill>
                          <a:schemeClr val="tx1"/>
                        </a:solidFill>
                        <a:latin typeface="HG丸ｺﾞｼｯｸM-PRO" panose="020F0600000000000000" pitchFamily="50" charset="-128"/>
                        <a:ea typeface="HG丸ｺﾞｼｯｸM-PRO" panose="020F0600000000000000" pitchFamily="50" charset="-128"/>
                      </a:endParaRPr>
                    </a:p>
                    <a:p>
                      <a:pPr marL="0" lvl="0" indent="0" algn="just" eaLnBrk="0" fontAlgn="base" hangingPunct="0">
                        <a:lnSpc>
                          <a:spcPts val="200"/>
                        </a:lnSpc>
                        <a:spcBef>
                          <a:spcPct val="0"/>
                        </a:spcBef>
                        <a:spcAft>
                          <a:spcPct val="0"/>
                        </a:spcAft>
                      </a:pPr>
                      <a:endParaRPr kumimoji="1" lang="en-US" altLang="ja-JP" sz="400" u="sng" dirty="0" smtClean="0">
                        <a:solidFill>
                          <a:schemeClr val="tx1"/>
                        </a:solidFill>
                        <a:latin typeface="HG丸ｺﾞｼｯｸM-PRO" panose="020F0600000000000000" pitchFamily="50" charset="-128"/>
                        <a:ea typeface="HG丸ｺﾞｼｯｸM-PRO" panose="020F0600000000000000" pitchFamily="50" charset="-128"/>
                      </a:endParaRPr>
                    </a:p>
                  </a:txBody>
                  <a:tcPr marL="72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bl>
          </a:graphicData>
        </a:graphic>
      </p:graphicFrame>
      <p:sp>
        <p:nvSpPr>
          <p:cNvPr id="48" name="テキスト ボックス 47"/>
          <p:cNvSpPr txBox="1"/>
          <p:nvPr/>
        </p:nvSpPr>
        <p:spPr>
          <a:xfrm>
            <a:off x="1342231" y="2535081"/>
            <a:ext cx="6050117" cy="220573"/>
          </a:xfrm>
          <a:prstGeom prst="rect">
            <a:avLst/>
          </a:prstGeom>
          <a:noFill/>
        </p:spPr>
        <p:txBody>
          <a:bodyPr wrap="square" rtlCol="0">
            <a:spAutoFit/>
          </a:bodyPr>
          <a:lstStyle/>
          <a:p>
            <a:pPr lvl="0" fontAlgn="base">
              <a:lnSpc>
                <a:spcPts val="1000"/>
              </a:lnSpc>
              <a:spcBef>
                <a:spcPct val="0"/>
              </a:spcBef>
              <a:spcAft>
                <a:spcPct val="0"/>
              </a:spcAft>
            </a:pPr>
            <a:r>
              <a:rPr kumimoji="1" lang="ja-JP" altLang="en-US" sz="1000" b="0" i="0" u="none" strike="noStrike" kern="1200" cap="none" spc="0" normalizeH="0" baseline="0" noProof="0" dirty="0" smtClean="0">
                <a:ln>
                  <a:noFill/>
                </a:ln>
                <a:solidFill>
                  <a:prstClr val="black"/>
                </a:solidFill>
                <a:effectLst/>
                <a:uLnTx/>
                <a:uFillTx/>
                <a:latin typeface="Century" pitchFamily="18" charset="0"/>
                <a:ea typeface="HG丸ｺﾞｼｯｸM-PRO" pitchFamily="50" charset="-128"/>
                <a:cs typeface="Times New Roman" pitchFamily="18" charset="0"/>
              </a:rPr>
              <a:t>支給対象となる取組の実施</a:t>
            </a:r>
            <a:r>
              <a:rPr kumimoji="1" lang="ja-JP" altLang="en-US" sz="1000" b="0" i="0" u="none" strike="noStrike" kern="1200" cap="none" spc="0" normalizeH="0" baseline="0" noProof="0" dirty="0" smtClean="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itchFamily="18" charset="0"/>
              </a:rPr>
              <a:t>に要した費用のうち、下の「対象経費」に該当するものについて助成します。</a:t>
            </a:r>
            <a:endParaRPr lang="ja-JP" altLang="en-US" sz="1000" dirty="0">
              <a:solidFill>
                <a:prstClr val="black"/>
              </a:solidFill>
              <a:latin typeface="HG丸ｺﾞｼｯｸM-PRO" panose="020F0600000000000000" pitchFamily="50" charset="-128"/>
              <a:ea typeface="HG丸ｺﾞｼｯｸM-PRO" panose="020F0600000000000000" pitchFamily="50" charset="-128"/>
              <a:cs typeface="Times New Roman" pitchFamily="18" charset="0"/>
            </a:endParaRPr>
          </a:p>
        </p:txBody>
      </p:sp>
      <p:sp>
        <p:nvSpPr>
          <p:cNvPr id="50" name="ホームベース 49"/>
          <p:cNvSpPr/>
          <p:nvPr/>
        </p:nvSpPr>
        <p:spPr>
          <a:xfrm>
            <a:off x="612236" y="2584092"/>
            <a:ext cx="653796" cy="234580"/>
          </a:xfrm>
          <a:prstGeom prst="homePlate">
            <a:avLst/>
          </a:prstGeom>
          <a:solidFill>
            <a:srgbClr val="F79646"/>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smtClean="0">
                <a:ln>
                  <a:noFill/>
                </a:ln>
                <a:solidFill>
                  <a:prstClr val="white"/>
                </a:solidFill>
                <a:effectLst/>
                <a:uLnTx/>
                <a:uFillTx/>
                <a:latin typeface="HGPｺﾞｼｯｸE" panose="020B0900000000000000" pitchFamily="50" charset="-128"/>
                <a:ea typeface="HGPｺﾞｼｯｸE" panose="020B0900000000000000" pitchFamily="50" charset="-128"/>
                <a:cs typeface="+mn-cs"/>
              </a:rPr>
              <a:t> 支給額</a:t>
            </a:r>
            <a:endParaRPr kumimoji="1" lang="ja-JP" altLang="en-US" sz="1200" b="0" i="0" u="none" strike="noStrike" kern="1200" cap="none" spc="0" normalizeH="0" baseline="0" noProof="0" dirty="0">
              <a:ln>
                <a:noFill/>
              </a:ln>
              <a:solidFill>
                <a:prstClr val="white"/>
              </a:solidFill>
              <a:effectLst/>
              <a:uLnTx/>
              <a:uFillTx/>
              <a:latin typeface="HGPｺﾞｼｯｸE" panose="020B0900000000000000" pitchFamily="50" charset="-128"/>
              <a:ea typeface="HGPｺﾞｼｯｸE" panose="020B0900000000000000" pitchFamily="50" charset="-128"/>
              <a:cs typeface="+mn-cs"/>
            </a:endParaRPr>
          </a:p>
        </p:txBody>
      </p:sp>
      <p:sp>
        <p:nvSpPr>
          <p:cNvPr id="53" name="正方形/長方形 52"/>
          <p:cNvSpPr/>
          <p:nvPr/>
        </p:nvSpPr>
        <p:spPr>
          <a:xfrm>
            <a:off x="410669" y="3975100"/>
            <a:ext cx="6732000" cy="324000"/>
          </a:xfrm>
          <a:prstGeom prst="rect">
            <a:avLst/>
          </a:prstGeom>
          <a:solidFill>
            <a:schemeClr val="accent4">
              <a:lumMod val="75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ja-JP" altLang="en-US" dirty="0" smtClean="0">
                <a:latin typeface="HGP創英角ｺﾞｼｯｸUB" pitchFamily="50" charset="-128"/>
                <a:ea typeface="HGP創英角ｺﾞｼｯｸUB" pitchFamily="50" charset="-128"/>
              </a:rPr>
              <a:t>職場意識改善特例コース　</a:t>
            </a:r>
            <a:r>
              <a:rPr lang="ja-JP" altLang="en-US" sz="1400" dirty="0" smtClean="0">
                <a:latin typeface="HGP創英角ｺﾞｼｯｸUB" pitchFamily="50" charset="-128"/>
                <a:ea typeface="HGP創英角ｺﾞｼｯｸUB" pitchFamily="50" charset="-128"/>
              </a:rPr>
              <a:t>の助成内容</a:t>
            </a:r>
            <a:endParaRPr lang="ja-JP" altLang="en-US" sz="1400" dirty="0">
              <a:latin typeface="HGP創英角ｺﾞｼｯｸUB" pitchFamily="50" charset="-128"/>
              <a:ea typeface="HGP創英角ｺﾞｼｯｸUB" pitchFamily="50" charset="-128"/>
            </a:endParaRPr>
          </a:p>
        </p:txBody>
      </p:sp>
      <p:sp>
        <p:nvSpPr>
          <p:cNvPr id="54" name="正方形/長方形 53"/>
          <p:cNvSpPr/>
          <p:nvPr/>
        </p:nvSpPr>
        <p:spPr>
          <a:xfrm>
            <a:off x="2079665" y="4832380"/>
            <a:ext cx="5176372" cy="338999"/>
          </a:xfrm>
          <a:prstGeom prst="rect">
            <a:avLst/>
          </a:prstGeom>
        </p:spPr>
        <p:txBody>
          <a:bodyPr wrap="square" bIns="36000">
            <a:spAutoFit/>
          </a:bodyPr>
          <a:lstStyle/>
          <a:p>
            <a:pPr lvl="0" eaLnBrk="0" fontAlgn="base" hangingPunct="0">
              <a:lnSpc>
                <a:spcPts val="1000"/>
              </a:lnSpc>
              <a:spcBef>
                <a:spcPct val="0"/>
              </a:spcBef>
              <a:spcAft>
                <a:spcPct val="0"/>
              </a:spcAft>
            </a:pPr>
            <a:r>
              <a:rPr lang="ja-JP" altLang="en-US" sz="1000" dirty="0">
                <a:solidFill>
                  <a:prstClr val="black"/>
                </a:solidFill>
                <a:latin typeface="HG丸ｺﾞｼｯｸM-PRO" pitchFamily="50" charset="-128"/>
                <a:ea typeface="HG丸ｺﾞｼｯｸM-PRO" pitchFamily="50" charset="-128"/>
                <a:cs typeface="Times New Roman" pitchFamily="18" charset="0"/>
              </a:rPr>
              <a:t>新型コロナ感染症対策として休暇の取得促進に向け、</a:t>
            </a:r>
            <a:r>
              <a:rPr kumimoji="1" lang="ja-JP" altLang="en-US" sz="1000" b="0" i="0" u="none" strike="noStrike" kern="1200" cap="none" spc="0" normalizeH="0" baseline="0" noProof="0" dirty="0" smtClean="0">
                <a:ln>
                  <a:noFill/>
                </a:ln>
                <a:solidFill>
                  <a:prstClr val="black"/>
                </a:solidFill>
                <a:effectLst/>
                <a:uLnTx/>
                <a:uFillTx/>
                <a:latin typeface="HG丸ｺﾞｼｯｸM-PRO" pitchFamily="50" charset="-128"/>
                <a:ea typeface="HG丸ｺﾞｼｯｸM-PRO" pitchFamily="50" charset="-128"/>
                <a:cs typeface="Times New Roman" pitchFamily="18" charset="0"/>
              </a:rPr>
              <a:t>以下の取組をいずれか１つ以上実施してください。取組に要した費用を助成します。</a:t>
            </a:r>
            <a:endParaRPr kumimoji="1" lang="ja-JP" altLang="en-US" sz="1000" b="0" i="0" u="none" strike="noStrike" kern="1200" cap="none" spc="0" normalizeH="0" baseline="0" noProof="0" dirty="0" smtClean="0">
              <a:ln>
                <a:noFill/>
              </a:ln>
              <a:solidFill>
                <a:prstClr val="black"/>
              </a:solidFill>
              <a:effectLst/>
              <a:uLnTx/>
              <a:uFillTx/>
              <a:latin typeface="HG丸ｺﾞｼｯｸM-PRO" pitchFamily="50" charset="-128"/>
              <a:ea typeface="HG丸ｺﾞｼｯｸM-PRO" pitchFamily="50" charset="-128"/>
              <a:cs typeface="ＭＳ Ｐゴシック" pitchFamily="50" charset="-128"/>
            </a:endParaRPr>
          </a:p>
        </p:txBody>
      </p:sp>
      <p:sp>
        <p:nvSpPr>
          <p:cNvPr id="58" name="ホームベース 57"/>
          <p:cNvSpPr/>
          <p:nvPr/>
        </p:nvSpPr>
        <p:spPr>
          <a:xfrm>
            <a:off x="624625" y="4923752"/>
            <a:ext cx="1491997" cy="234580"/>
          </a:xfrm>
          <a:prstGeom prst="homePlat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smtClean="0">
                <a:ln>
                  <a:noFill/>
                </a:ln>
                <a:solidFill>
                  <a:prstClr val="white"/>
                </a:solidFill>
                <a:effectLst/>
                <a:uLnTx/>
                <a:uFillTx/>
                <a:latin typeface="HGPｺﾞｼｯｸE" panose="020B0900000000000000" pitchFamily="50" charset="-128"/>
                <a:ea typeface="HGPｺﾞｼｯｸE" panose="020B0900000000000000" pitchFamily="50" charset="-128"/>
                <a:cs typeface="+mn-cs"/>
              </a:rPr>
              <a:t> 支給対象となる取組</a:t>
            </a:r>
            <a:endParaRPr kumimoji="1" lang="ja-JP" altLang="en-US" sz="1200" b="0" i="0" u="none" strike="noStrike" kern="1200" cap="none" spc="0" normalizeH="0" baseline="0" noProof="0" dirty="0">
              <a:ln>
                <a:noFill/>
              </a:ln>
              <a:solidFill>
                <a:prstClr val="white"/>
              </a:solidFill>
              <a:effectLst/>
              <a:uLnTx/>
              <a:uFillTx/>
              <a:latin typeface="HGPｺﾞｼｯｸE" panose="020B0900000000000000" pitchFamily="50" charset="-128"/>
              <a:ea typeface="HGPｺﾞｼｯｸE" panose="020B0900000000000000" pitchFamily="50" charset="-128"/>
              <a:cs typeface="+mn-cs"/>
            </a:endParaRPr>
          </a:p>
        </p:txBody>
      </p:sp>
      <p:graphicFrame>
        <p:nvGraphicFramePr>
          <p:cNvPr id="60" name="表 59"/>
          <p:cNvGraphicFramePr>
            <a:graphicFrameLocks noGrp="1"/>
          </p:cNvGraphicFramePr>
          <p:nvPr>
            <p:extLst>
              <p:ext uri="{D42A27DB-BD31-4B8C-83A1-F6EECF244321}">
                <p14:modId xmlns:p14="http://schemas.microsoft.com/office/powerpoint/2010/main" val="1894440811"/>
              </p:ext>
            </p:extLst>
          </p:nvPr>
        </p:nvGraphicFramePr>
        <p:xfrm>
          <a:off x="587668" y="5232136"/>
          <a:ext cx="6479999" cy="1070398"/>
        </p:xfrm>
        <a:graphic>
          <a:graphicData uri="http://schemas.openxmlformats.org/drawingml/2006/table">
            <a:tbl>
              <a:tblPr firstRow="1" bandRow="1">
                <a:tableStyleId>{5C22544A-7EE6-4342-B048-85BDC9FD1C3A}</a:tableStyleId>
              </a:tblPr>
              <a:tblGrid>
                <a:gridCol w="301448">
                  <a:extLst>
                    <a:ext uri="{9D8B030D-6E8A-4147-A177-3AD203B41FA5}">
                      <a16:colId xmlns:a16="http://schemas.microsoft.com/office/drawing/2014/main" val="20000"/>
                    </a:ext>
                  </a:extLst>
                </a:gridCol>
                <a:gridCol w="3015346">
                  <a:extLst>
                    <a:ext uri="{9D8B030D-6E8A-4147-A177-3AD203B41FA5}">
                      <a16:colId xmlns:a16="http://schemas.microsoft.com/office/drawing/2014/main" val="20001"/>
                    </a:ext>
                  </a:extLst>
                </a:gridCol>
                <a:gridCol w="315807">
                  <a:extLst>
                    <a:ext uri="{9D8B030D-6E8A-4147-A177-3AD203B41FA5}">
                      <a16:colId xmlns:a16="http://schemas.microsoft.com/office/drawing/2014/main" val="20002"/>
                    </a:ext>
                  </a:extLst>
                </a:gridCol>
                <a:gridCol w="2847398">
                  <a:extLst>
                    <a:ext uri="{9D8B030D-6E8A-4147-A177-3AD203B41FA5}">
                      <a16:colId xmlns:a16="http://schemas.microsoft.com/office/drawing/2014/main" val="20003"/>
                    </a:ext>
                  </a:extLst>
                </a:gridCol>
              </a:tblGrid>
              <a:tr h="280798">
                <a:tc>
                  <a:txBody>
                    <a:bodyPr/>
                    <a:lstStyle/>
                    <a:p>
                      <a:pPr marL="0" marR="0" indent="-65088" algn="ctr" defTabSz="914400" rtl="0" eaLnBrk="0" fontAlgn="base" latinLnBrk="0" hangingPunct="0">
                        <a:lnSpc>
                          <a:spcPct val="100000"/>
                        </a:lnSpc>
                        <a:spcBef>
                          <a:spcPct val="0"/>
                        </a:spcBef>
                        <a:spcAft>
                          <a:spcPct val="0"/>
                        </a:spcAft>
                        <a:buClrTx/>
                        <a:buSzTx/>
                        <a:buFontTx/>
                        <a:buNone/>
                        <a:tabLst/>
                        <a:defRPr/>
                      </a:pPr>
                      <a:r>
                        <a:rPr kumimoji="1" lang="ja-JP" altLang="en-US" sz="1300" b="0" dirty="0" smtClean="0">
                          <a:solidFill>
                            <a:schemeClr val="tx1"/>
                          </a:solidFill>
                        </a:rPr>
                        <a:t>□</a:t>
                      </a:r>
                    </a:p>
                  </a:txBody>
                  <a:tcPr marL="54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85000"/>
                      </a:schemeClr>
                    </a:solidFill>
                  </a:tcPr>
                </a:tc>
                <a:tc>
                  <a:txBody>
                    <a:bodyPr/>
                    <a:lstStyle/>
                    <a:p>
                      <a:pPr marL="0" indent="0" eaLnBrk="0" fontAlgn="base" hangingPunct="0">
                        <a:lnSpc>
                          <a:spcPts val="1200"/>
                        </a:lnSpc>
                        <a:spcBef>
                          <a:spcPct val="0"/>
                        </a:spcBef>
                        <a:spcAft>
                          <a:spcPct val="0"/>
                        </a:spcAft>
                      </a:pPr>
                      <a:r>
                        <a:rPr lang="ja-JP" altLang="en-US" sz="1200" b="0" dirty="0" smtClean="0">
                          <a:solidFill>
                            <a:schemeClr val="tx1"/>
                          </a:solidFill>
                          <a:latin typeface="HGP創英角ｺﾞｼｯｸUB" pitchFamily="50" charset="-128"/>
                          <a:ea typeface="HGP創英角ｺﾞｼｯｸUB" pitchFamily="50" charset="-128"/>
                          <a:cs typeface="Times New Roman" pitchFamily="18" charset="0"/>
                        </a:rPr>
                        <a:t>就業規則等の作成・変更</a:t>
                      </a:r>
                      <a:endParaRPr lang="en-US" altLang="ja-JP" sz="1200" b="0" dirty="0" smtClean="0">
                        <a:solidFill>
                          <a:schemeClr val="tx1"/>
                        </a:solidFill>
                        <a:latin typeface="HGP創英角ｺﾞｼｯｸUB" pitchFamily="50" charset="-128"/>
                        <a:ea typeface="HGP創英角ｺﾞｼｯｸUB" pitchFamily="50" charset="-128"/>
                        <a:cs typeface="Times New Roman" pitchFamily="18" charset="0"/>
                      </a:endParaRPr>
                    </a:p>
                  </a:txBody>
                  <a:tcPr marL="72000" marR="72000" marT="54000" marB="54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indent="-65088" algn="ctr" defTabSz="914400" rtl="0" eaLnBrk="0" fontAlgn="base" latinLnBrk="0" hangingPunct="0">
                        <a:lnSpc>
                          <a:spcPct val="100000"/>
                        </a:lnSpc>
                        <a:spcBef>
                          <a:spcPct val="0"/>
                        </a:spcBef>
                        <a:spcAft>
                          <a:spcPct val="0"/>
                        </a:spcAft>
                        <a:buClrTx/>
                        <a:buSzTx/>
                        <a:buFontTx/>
                        <a:buNone/>
                        <a:tabLst/>
                        <a:defRPr/>
                      </a:pPr>
                      <a:r>
                        <a:rPr kumimoji="1" lang="ja-JP" altLang="en-US" sz="1300" b="0" smtClean="0">
                          <a:solidFill>
                            <a:schemeClr val="tx1"/>
                          </a:solidFill>
                        </a:rPr>
                        <a:t>□</a:t>
                      </a:r>
                      <a:endParaRPr kumimoji="1" lang="ja-JP" altLang="en-US" sz="1300" b="0" dirty="0" smtClean="0">
                        <a:solidFill>
                          <a:schemeClr val="tx1"/>
                        </a:solidFill>
                      </a:endParaRPr>
                    </a:p>
                  </a:txBody>
                  <a:tcPr marL="54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85000"/>
                      </a:schemeClr>
                    </a:solidFill>
                  </a:tcPr>
                </a:tc>
                <a:tc>
                  <a:txBody>
                    <a:bodyPr/>
                    <a:lstStyle/>
                    <a:p>
                      <a:pPr marL="0" marR="0" lvl="0" indent="0" algn="l" defTabSz="914400" rtl="0" eaLnBrk="1" fontAlgn="auto" latinLnBrk="0" hangingPunct="1">
                        <a:lnSpc>
                          <a:spcPts val="1200"/>
                        </a:lnSpc>
                        <a:spcBef>
                          <a:spcPts val="0"/>
                        </a:spcBef>
                        <a:spcAft>
                          <a:spcPts val="0"/>
                        </a:spcAft>
                        <a:buClrTx/>
                        <a:buSzTx/>
                        <a:buFontTx/>
                        <a:buNone/>
                        <a:tabLst/>
                        <a:defRPr/>
                      </a:pPr>
                      <a:r>
                        <a:rPr kumimoji="1" lang="ja-JP" altLang="en-US" sz="1200" b="0" i="0" u="none" strike="noStrike" kern="1200" cap="none" spc="0" normalizeH="0" baseline="0" noProof="0" dirty="0" smtClean="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mn-cs"/>
                        </a:rPr>
                        <a:t>外部専門家（社会保険労務士など）によるコンサルティング</a:t>
                      </a:r>
                    </a:p>
                  </a:txBody>
                  <a:tcPr marL="72000" marR="72000" marT="54000" marB="54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280798">
                <a:tc>
                  <a:txBody>
                    <a:bodyPr/>
                    <a:lstStyle/>
                    <a:p>
                      <a:pPr marL="0" marR="0" indent="-65088" algn="ctr" defTabSz="914400" rtl="0" eaLnBrk="0" fontAlgn="base" latinLnBrk="0" hangingPunct="0">
                        <a:lnSpc>
                          <a:spcPct val="100000"/>
                        </a:lnSpc>
                        <a:spcBef>
                          <a:spcPct val="0"/>
                        </a:spcBef>
                        <a:spcAft>
                          <a:spcPct val="0"/>
                        </a:spcAft>
                        <a:buClrTx/>
                        <a:buSzTx/>
                        <a:buFontTx/>
                        <a:buNone/>
                        <a:tabLst/>
                        <a:defRPr/>
                      </a:pPr>
                      <a:r>
                        <a:rPr kumimoji="1" lang="ja-JP" altLang="en-US" sz="1300" b="0" dirty="0" smtClean="0">
                          <a:solidFill>
                            <a:schemeClr val="tx1"/>
                          </a:solidFill>
                        </a:rPr>
                        <a:t>□</a:t>
                      </a:r>
                    </a:p>
                  </a:txBody>
                  <a:tcPr marL="54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85000"/>
                      </a:schemeClr>
                    </a:solidFill>
                  </a:tcPr>
                </a:tc>
                <a:tc>
                  <a:txBody>
                    <a:bodyPr/>
                    <a:lstStyle/>
                    <a:p>
                      <a:pPr marL="0" indent="0" eaLnBrk="0" fontAlgn="base" hangingPunct="0">
                        <a:lnSpc>
                          <a:spcPts val="1200"/>
                        </a:lnSpc>
                        <a:spcBef>
                          <a:spcPct val="0"/>
                        </a:spcBef>
                        <a:spcAft>
                          <a:spcPct val="0"/>
                        </a:spcAft>
                      </a:pPr>
                      <a:r>
                        <a:rPr lang="ja-JP" altLang="en-US" sz="1200" dirty="0" smtClean="0">
                          <a:solidFill>
                            <a:schemeClr val="tx1"/>
                          </a:solidFill>
                          <a:latin typeface="HGP創英角ｺﾞｼｯｸUB" pitchFamily="50" charset="-128"/>
                          <a:ea typeface="HGP創英角ｺﾞｼｯｸUB" pitchFamily="50" charset="-128"/>
                          <a:cs typeface="Times New Roman" pitchFamily="18" charset="0"/>
                        </a:rPr>
                        <a:t>労務管理担当者・労働者に対する研修</a:t>
                      </a:r>
                      <a:endParaRPr lang="en-US" altLang="ja-JP" sz="1200" dirty="0" smtClean="0">
                        <a:solidFill>
                          <a:schemeClr val="tx1"/>
                        </a:solidFill>
                        <a:latin typeface="HGP創英角ｺﾞｼｯｸUB" pitchFamily="50" charset="-128"/>
                        <a:ea typeface="HGP創英角ｺﾞｼｯｸUB" pitchFamily="50" charset="-128"/>
                        <a:cs typeface="Times New Roman" pitchFamily="18" charset="0"/>
                      </a:endParaRPr>
                    </a:p>
                  </a:txBody>
                  <a:tcPr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indent="-65088" algn="ctr" defTabSz="914400" rtl="0" eaLnBrk="0" fontAlgn="base" latinLnBrk="0" hangingPunct="0">
                        <a:lnSpc>
                          <a:spcPct val="100000"/>
                        </a:lnSpc>
                        <a:spcBef>
                          <a:spcPct val="0"/>
                        </a:spcBef>
                        <a:spcAft>
                          <a:spcPct val="0"/>
                        </a:spcAft>
                        <a:buClrTx/>
                        <a:buSzTx/>
                        <a:buFontTx/>
                        <a:buNone/>
                        <a:tabLst/>
                        <a:defRPr/>
                      </a:pPr>
                      <a:r>
                        <a:rPr kumimoji="1" lang="ja-JP" altLang="en-US" sz="1300" b="0" dirty="0" smtClean="0">
                          <a:solidFill>
                            <a:schemeClr val="tx1"/>
                          </a:solidFill>
                        </a:rPr>
                        <a:t>□</a:t>
                      </a:r>
                    </a:p>
                  </a:txBody>
                  <a:tcPr marL="54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85000"/>
                      </a:schemeClr>
                    </a:solidFill>
                  </a:tcPr>
                </a:tc>
                <a:tc>
                  <a:txBody>
                    <a:bodyPr/>
                    <a:lstStyle/>
                    <a:p>
                      <a:pPr marL="0" marR="0" lvl="0" indent="0" algn="l" defTabSz="914400" rtl="0" eaLnBrk="0" fontAlgn="base" latinLnBrk="0" hangingPunct="0">
                        <a:lnSpc>
                          <a:spcPts val="1200"/>
                        </a:lnSpc>
                        <a:spcBef>
                          <a:spcPct val="0"/>
                        </a:spcBef>
                        <a:spcAft>
                          <a:spcPct val="0"/>
                        </a:spcAft>
                        <a:buClrTx/>
                        <a:buSzTx/>
                        <a:buFontTx/>
                        <a:buNone/>
                        <a:tabLst/>
                        <a:defRPr/>
                      </a:pPr>
                      <a:r>
                        <a:rPr kumimoji="1" lang="ja-JP" altLang="en-US" sz="1200" b="0" i="0" u="none" strike="noStrike" kern="1200" cap="none" spc="0" normalizeH="0" baseline="0" noProof="0" dirty="0" smtClean="0">
                          <a:ln>
                            <a:noFill/>
                          </a:ln>
                          <a:solidFill>
                            <a:prstClr val="black"/>
                          </a:solidFill>
                          <a:effectLst/>
                          <a:uLnTx/>
                          <a:uFillTx/>
                          <a:latin typeface="HGP創英角ｺﾞｼｯｸUB" pitchFamily="50" charset="-128"/>
                          <a:ea typeface="HGP創英角ｺﾞｼｯｸUB" pitchFamily="50" charset="-128"/>
                          <a:cs typeface="Times New Roman" pitchFamily="18" charset="0"/>
                        </a:rPr>
                        <a:t>人材確保に向けた取り組み</a:t>
                      </a:r>
                      <a:endParaRPr lang="en-US" altLang="ja-JP" sz="1000" b="0" dirty="0" smtClean="0">
                        <a:solidFill>
                          <a:schemeClr val="tx1"/>
                        </a:solidFill>
                        <a:latin typeface="HG丸ｺﾞｼｯｸM-PRO" panose="020F0600000000000000" pitchFamily="50" charset="-128"/>
                        <a:ea typeface="HG丸ｺﾞｼｯｸM-PRO" panose="020F0600000000000000" pitchFamily="50" charset="-128"/>
                        <a:cs typeface="Times New Roman" pitchFamily="18" charset="0"/>
                      </a:endParaRPr>
                    </a:p>
                  </a:txBody>
                  <a:tcPr marL="72000" marR="72000" marT="54000" marB="54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280798">
                <a:tc>
                  <a:txBody>
                    <a:bodyPr/>
                    <a:lstStyle/>
                    <a:p>
                      <a:pPr marL="0" marR="0" lvl="0" indent="-65088" algn="ctr" defTabSz="914400" rtl="0" eaLnBrk="0" fontAlgn="base" latinLnBrk="0" hangingPunct="0">
                        <a:lnSpc>
                          <a:spcPct val="100000"/>
                        </a:lnSpc>
                        <a:spcBef>
                          <a:spcPct val="0"/>
                        </a:spcBef>
                        <a:spcAft>
                          <a:spcPct val="0"/>
                        </a:spcAft>
                        <a:buClrTx/>
                        <a:buSzTx/>
                        <a:buFontTx/>
                        <a:buNone/>
                        <a:tabLst/>
                        <a:defRPr/>
                      </a:pPr>
                      <a:r>
                        <a:rPr kumimoji="1" lang="ja-JP" altLang="en-US" sz="1300" b="0" i="0" u="none" strike="noStrike" kern="1200" cap="none" spc="0" normalizeH="0" baseline="0" noProof="0" dirty="0" smtClean="0">
                          <a:ln>
                            <a:noFill/>
                          </a:ln>
                          <a:solidFill>
                            <a:prstClr val="black"/>
                          </a:solidFill>
                          <a:effectLst/>
                          <a:uLnTx/>
                          <a:uFillTx/>
                          <a:latin typeface="+mn-lt"/>
                          <a:ea typeface="+mn-ea"/>
                          <a:cs typeface="+mn-cs"/>
                        </a:rPr>
                        <a:t>□</a:t>
                      </a:r>
                    </a:p>
                  </a:txBody>
                  <a:tcPr marL="54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85000"/>
                      </a:schemeClr>
                    </a:solidFill>
                  </a:tcPr>
                </a:tc>
                <a:tc>
                  <a:txBody>
                    <a:bodyPr/>
                    <a:lstStyle/>
                    <a:p>
                      <a:pPr marL="0" marR="0" lvl="0" indent="0" algn="l" defTabSz="914400" rtl="0" eaLnBrk="0" fontAlgn="base" latinLnBrk="0" hangingPunct="0">
                        <a:lnSpc>
                          <a:spcPts val="1200"/>
                        </a:lnSpc>
                        <a:spcBef>
                          <a:spcPct val="0"/>
                        </a:spcBef>
                        <a:spcAft>
                          <a:spcPct val="0"/>
                        </a:spcAft>
                        <a:buClrTx/>
                        <a:buSzTx/>
                        <a:buFontTx/>
                        <a:buNone/>
                        <a:tabLst/>
                        <a:defRPr/>
                      </a:pPr>
                      <a:r>
                        <a:rPr kumimoji="1" lang="ja-JP" altLang="en-US" sz="1200" b="0" i="0" u="none" strike="noStrike" kern="1200" cap="none" spc="0" normalizeH="0" baseline="0" noProof="0" dirty="0" smtClean="0">
                          <a:ln>
                            <a:noFill/>
                          </a:ln>
                          <a:solidFill>
                            <a:prstClr val="black"/>
                          </a:solidFill>
                          <a:effectLst/>
                          <a:uLnTx/>
                          <a:uFillTx/>
                          <a:latin typeface="HGP創英角ｺﾞｼｯｸUB" pitchFamily="50" charset="-128"/>
                          <a:ea typeface="HGP創英角ｺﾞｼｯｸUB" pitchFamily="50" charset="-128"/>
                          <a:cs typeface="Times New Roman" pitchFamily="18" charset="0"/>
                        </a:rPr>
                        <a:t>労務管理用機器の導入・更新</a:t>
                      </a:r>
                      <a:endParaRPr kumimoji="1" lang="en-US" altLang="ja-JP" sz="1200" b="0" i="0" u="none" strike="noStrike" kern="1200" cap="none" spc="0" normalizeH="0" baseline="0" noProof="0" dirty="0" smtClean="0">
                        <a:ln>
                          <a:noFill/>
                        </a:ln>
                        <a:solidFill>
                          <a:prstClr val="black"/>
                        </a:solidFill>
                        <a:effectLst/>
                        <a:uLnTx/>
                        <a:uFillTx/>
                        <a:latin typeface="HGP創英角ｺﾞｼｯｸUB" pitchFamily="50" charset="-128"/>
                        <a:ea typeface="HGP創英角ｺﾞｼｯｸUB" pitchFamily="50" charset="-128"/>
                        <a:cs typeface="Times New Roman" pitchFamily="18" charset="0"/>
                      </a:endParaRPr>
                    </a:p>
                  </a:txBody>
                  <a:tcPr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65088" algn="ctr" defTabSz="914400" rtl="0" eaLnBrk="0" fontAlgn="base" latinLnBrk="0" hangingPunct="0">
                        <a:lnSpc>
                          <a:spcPct val="100000"/>
                        </a:lnSpc>
                        <a:spcBef>
                          <a:spcPct val="0"/>
                        </a:spcBef>
                        <a:spcAft>
                          <a:spcPct val="0"/>
                        </a:spcAft>
                        <a:buClrTx/>
                        <a:buSzTx/>
                        <a:buFontTx/>
                        <a:buNone/>
                        <a:tabLst/>
                        <a:defRPr/>
                      </a:pPr>
                      <a:r>
                        <a:rPr kumimoji="1" lang="ja-JP" altLang="en-US" sz="1300" b="0" i="0" u="none" strike="noStrike" kern="1200" cap="none" spc="0" normalizeH="0" baseline="0" noProof="0" dirty="0" smtClean="0">
                          <a:ln>
                            <a:noFill/>
                          </a:ln>
                          <a:solidFill>
                            <a:prstClr val="black"/>
                          </a:solidFill>
                          <a:effectLst/>
                          <a:uLnTx/>
                          <a:uFillTx/>
                          <a:latin typeface="+mn-lt"/>
                          <a:ea typeface="+mn-ea"/>
                          <a:cs typeface="+mn-cs"/>
                        </a:rPr>
                        <a:t>□</a:t>
                      </a:r>
                    </a:p>
                  </a:txBody>
                  <a:tcPr marL="54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85000"/>
                      </a:schemeClr>
                    </a:solidFill>
                  </a:tcPr>
                </a:tc>
                <a:tc>
                  <a:txBody>
                    <a:bodyPr/>
                    <a:lstStyle/>
                    <a:p>
                      <a:pPr marL="0" indent="0" eaLnBrk="0" fontAlgn="base" hangingPunct="0">
                        <a:lnSpc>
                          <a:spcPts val="1200"/>
                        </a:lnSpc>
                        <a:spcBef>
                          <a:spcPct val="0"/>
                        </a:spcBef>
                        <a:spcAft>
                          <a:spcPct val="0"/>
                        </a:spcAft>
                      </a:pPr>
                      <a:r>
                        <a:rPr lang="ja-JP" altLang="en-US" sz="1200" dirty="0" smtClean="0">
                          <a:solidFill>
                            <a:schemeClr val="tx1"/>
                          </a:solidFill>
                          <a:latin typeface="HGP創英角ｺﾞｼｯｸUB" pitchFamily="50" charset="-128"/>
                          <a:ea typeface="HGP創英角ｺﾞｼｯｸUB" pitchFamily="50" charset="-128"/>
                          <a:cs typeface="Times New Roman" pitchFamily="18" charset="0"/>
                        </a:rPr>
                        <a:t>労働能率の増進に資する設備・機器の導入・更新</a:t>
                      </a:r>
                      <a:r>
                        <a:rPr lang="ja-JP" altLang="en-US" sz="800" dirty="0" smtClean="0">
                          <a:solidFill>
                            <a:schemeClr val="tx1"/>
                          </a:solidFill>
                          <a:latin typeface="HGP創英角ｺﾞｼｯｸUB" pitchFamily="50" charset="-128"/>
                          <a:ea typeface="HGP創英角ｺﾞｼｯｸUB" pitchFamily="50" charset="-128"/>
                          <a:cs typeface="Times New Roman" pitchFamily="18" charset="0"/>
                        </a:rPr>
                        <a:t>（パソコン等の購入費用は対象となりません）</a:t>
                      </a:r>
                    </a:p>
                  </a:txBody>
                  <a:tcPr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168987555"/>
                  </a:ext>
                </a:extLst>
              </a:tr>
            </a:tbl>
          </a:graphicData>
        </a:graphic>
      </p:graphicFrame>
      <p:sp>
        <p:nvSpPr>
          <p:cNvPr id="17" name="下矢印 16"/>
          <p:cNvSpPr/>
          <p:nvPr/>
        </p:nvSpPr>
        <p:spPr>
          <a:xfrm>
            <a:off x="4983457" y="8971012"/>
            <a:ext cx="360000" cy="185688"/>
          </a:xfrm>
          <a:prstGeom prst="downArrow">
            <a:avLst/>
          </a:prstGeom>
          <a:solidFill>
            <a:schemeClr val="accent2">
              <a:lumMod val="75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下矢印 18"/>
          <p:cNvSpPr/>
          <p:nvPr/>
        </p:nvSpPr>
        <p:spPr>
          <a:xfrm>
            <a:off x="4999831" y="9690100"/>
            <a:ext cx="360000" cy="180000"/>
          </a:xfrm>
          <a:prstGeom prst="downArrow">
            <a:avLst/>
          </a:prstGeom>
          <a:solidFill>
            <a:schemeClr val="accent2">
              <a:lumMod val="75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1" name="ホームベース 60"/>
          <p:cNvSpPr/>
          <p:nvPr/>
        </p:nvSpPr>
        <p:spPr>
          <a:xfrm>
            <a:off x="595744" y="569061"/>
            <a:ext cx="806195" cy="254961"/>
          </a:xfrm>
          <a:prstGeom prst="homePlate">
            <a:avLst/>
          </a:prstGeom>
          <a:solidFill>
            <a:srgbClr val="F79646"/>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smtClean="0">
                <a:ln>
                  <a:noFill/>
                </a:ln>
                <a:solidFill>
                  <a:prstClr val="white"/>
                </a:solidFill>
                <a:effectLst/>
                <a:uLnTx/>
                <a:uFillTx/>
                <a:latin typeface="HGPｺﾞｼｯｸE" panose="020B0900000000000000" pitchFamily="50" charset="-128"/>
                <a:ea typeface="HGPｺﾞｼｯｸE" panose="020B0900000000000000" pitchFamily="50" charset="-128"/>
                <a:cs typeface="+mn-cs"/>
              </a:rPr>
              <a:t> 支給要件</a:t>
            </a:r>
            <a:endParaRPr kumimoji="1" lang="ja-JP" altLang="en-US" sz="1200" b="0" i="0" u="none" strike="noStrike" kern="1200" cap="none" spc="0" normalizeH="0" baseline="0" noProof="0" dirty="0">
              <a:ln>
                <a:noFill/>
              </a:ln>
              <a:solidFill>
                <a:prstClr val="white"/>
              </a:solidFill>
              <a:effectLst/>
              <a:uLnTx/>
              <a:uFillTx/>
              <a:latin typeface="HGPｺﾞｼｯｸE" panose="020B0900000000000000" pitchFamily="50" charset="-128"/>
              <a:ea typeface="HGPｺﾞｼｯｸE" panose="020B0900000000000000" pitchFamily="50" charset="-128"/>
              <a:cs typeface="+mn-cs"/>
            </a:endParaRPr>
          </a:p>
        </p:txBody>
      </p:sp>
      <p:graphicFrame>
        <p:nvGraphicFramePr>
          <p:cNvPr id="68" name="表 67"/>
          <p:cNvGraphicFramePr>
            <a:graphicFrameLocks noGrp="1"/>
          </p:cNvGraphicFramePr>
          <p:nvPr>
            <p:extLst>
              <p:ext uri="{D42A27DB-BD31-4B8C-83A1-F6EECF244321}">
                <p14:modId xmlns:p14="http://schemas.microsoft.com/office/powerpoint/2010/main" val="2491454985"/>
              </p:ext>
            </p:extLst>
          </p:nvPr>
        </p:nvGraphicFramePr>
        <p:xfrm>
          <a:off x="1413471" y="451720"/>
          <a:ext cx="5643760" cy="392040"/>
        </p:xfrm>
        <a:graphic>
          <a:graphicData uri="http://schemas.openxmlformats.org/drawingml/2006/table">
            <a:tbl>
              <a:tblPr firstRow="1" bandRow="1">
                <a:tableStyleId>{5940675A-B579-460E-94D1-54222C63F5DA}</a:tableStyleId>
              </a:tblPr>
              <a:tblGrid>
                <a:gridCol w="5643760">
                  <a:extLst>
                    <a:ext uri="{9D8B030D-6E8A-4147-A177-3AD203B41FA5}">
                      <a16:colId xmlns:a16="http://schemas.microsoft.com/office/drawing/2014/main" val="20000"/>
                    </a:ext>
                  </a:extLst>
                </a:gridCol>
              </a:tblGrid>
              <a:tr h="271576">
                <a:tc>
                  <a:txBody>
                    <a:bodyPr/>
                    <a:lstStyle/>
                    <a:p>
                      <a:pPr algn="just"/>
                      <a:r>
                        <a:rPr kumimoji="1" lang="ja-JP" altLang="en-US" sz="1050" dirty="0" smtClean="0">
                          <a:solidFill>
                            <a:schemeClr val="tx1"/>
                          </a:solidFill>
                          <a:latin typeface="HGS創英角ｺﾞｼｯｸUB" panose="020B0900000000000000" pitchFamily="50" charset="-128"/>
                          <a:ea typeface="HGS創英角ｺﾞｼｯｸUB" panose="020B0900000000000000" pitchFamily="50" charset="-128"/>
                        </a:rPr>
                        <a:t>令和２年２月１７日～５月３１日にテレワークを新規で導入し、実際に実施した労働者が</a:t>
                      </a:r>
                      <a:endParaRPr kumimoji="1" lang="en-US" altLang="ja-JP" sz="1050" dirty="0" smtClean="0">
                        <a:solidFill>
                          <a:schemeClr val="tx1"/>
                        </a:solidFill>
                        <a:latin typeface="HGS創英角ｺﾞｼｯｸUB" panose="020B0900000000000000" pitchFamily="50" charset="-128"/>
                        <a:ea typeface="HGS創英角ｺﾞｼｯｸUB" panose="020B0900000000000000" pitchFamily="50" charset="-128"/>
                      </a:endParaRPr>
                    </a:p>
                    <a:p>
                      <a:pPr algn="just"/>
                      <a:r>
                        <a:rPr kumimoji="1" lang="ja-JP" altLang="en-US" sz="1050" dirty="0" smtClean="0">
                          <a:solidFill>
                            <a:schemeClr val="tx1"/>
                          </a:solidFill>
                          <a:latin typeface="HGS創英角ｺﾞｼｯｸUB" panose="020B0900000000000000" pitchFamily="50" charset="-128"/>
                          <a:ea typeface="HGS創英角ｺﾞｼｯｸUB" panose="020B0900000000000000" pitchFamily="50" charset="-128"/>
                        </a:rPr>
                        <a:t>１人以上いること</a:t>
                      </a:r>
                      <a:endParaRPr kumimoji="1" lang="ja-JP" altLang="en-US" sz="1050" dirty="0">
                        <a:solidFill>
                          <a:schemeClr val="tx1"/>
                        </a:solidFill>
                        <a:latin typeface="HGS創英角ｺﾞｼｯｸUB" panose="020B0900000000000000" pitchFamily="50" charset="-128"/>
                        <a:ea typeface="HGS創英角ｺﾞｼｯｸUB" panose="020B0900000000000000" pitchFamily="50" charset="-128"/>
                      </a:endParaRPr>
                    </a:p>
                  </a:txBody>
                  <a:tcPr marL="72000" marR="36000" marT="36000" marB="36000">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bl>
          </a:graphicData>
        </a:graphic>
      </p:graphicFrame>
      <p:sp>
        <p:nvSpPr>
          <p:cNvPr id="69" name="ホームベース 68"/>
          <p:cNvSpPr/>
          <p:nvPr/>
        </p:nvSpPr>
        <p:spPr>
          <a:xfrm>
            <a:off x="580231" y="4453018"/>
            <a:ext cx="806195" cy="254961"/>
          </a:xfrm>
          <a:prstGeom prst="homePlat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smtClean="0">
                <a:ln>
                  <a:noFill/>
                </a:ln>
                <a:solidFill>
                  <a:prstClr val="white"/>
                </a:solidFill>
                <a:effectLst/>
                <a:uLnTx/>
                <a:uFillTx/>
                <a:latin typeface="HGPｺﾞｼｯｸE" panose="020B0900000000000000" pitchFamily="50" charset="-128"/>
                <a:ea typeface="HGPｺﾞｼｯｸE" panose="020B0900000000000000" pitchFamily="50" charset="-128"/>
                <a:cs typeface="+mn-cs"/>
              </a:rPr>
              <a:t> 支給要件</a:t>
            </a:r>
            <a:endParaRPr kumimoji="1" lang="ja-JP" altLang="en-US" sz="1200" b="0" i="0" u="none" strike="noStrike" kern="1200" cap="none" spc="0" normalizeH="0" baseline="0" noProof="0" dirty="0">
              <a:ln>
                <a:noFill/>
              </a:ln>
              <a:solidFill>
                <a:prstClr val="white"/>
              </a:solidFill>
              <a:effectLst/>
              <a:uLnTx/>
              <a:uFillTx/>
              <a:latin typeface="HGPｺﾞｼｯｸE" panose="020B0900000000000000" pitchFamily="50" charset="-128"/>
              <a:ea typeface="HGPｺﾞｼｯｸE" panose="020B0900000000000000" pitchFamily="50" charset="-128"/>
              <a:cs typeface="+mn-cs"/>
            </a:endParaRPr>
          </a:p>
        </p:txBody>
      </p:sp>
      <p:graphicFrame>
        <p:nvGraphicFramePr>
          <p:cNvPr id="70" name="表 69"/>
          <p:cNvGraphicFramePr>
            <a:graphicFrameLocks noGrp="1"/>
          </p:cNvGraphicFramePr>
          <p:nvPr>
            <p:extLst>
              <p:ext uri="{D42A27DB-BD31-4B8C-83A1-F6EECF244321}">
                <p14:modId xmlns:p14="http://schemas.microsoft.com/office/powerpoint/2010/main" val="2952233133"/>
              </p:ext>
            </p:extLst>
          </p:nvPr>
        </p:nvGraphicFramePr>
        <p:xfrm>
          <a:off x="1416470" y="4432300"/>
          <a:ext cx="5643760" cy="392040"/>
        </p:xfrm>
        <a:graphic>
          <a:graphicData uri="http://schemas.openxmlformats.org/drawingml/2006/table">
            <a:tbl>
              <a:tblPr firstRow="1" bandRow="1">
                <a:tableStyleId>{5940675A-B579-460E-94D1-54222C63F5DA}</a:tableStyleId>
              </a:tblPr>
              <a:tblGrid>
                <a:gridCol w="5643760">
                  <a:extLst>
                    <a:ext uri="{9D8B030D-6E8A-4147-A177-3AD203B41FA5}">
                      <a16:colId xmlns:a16="http://schemas.microsoft.com/office/drawing/2014/main" val="20000"/>
                    </a:ext>
                  </a:extLst>
                </a:gridCol>
              </a:tblGrid>
              <a:tr h="271576">
                <a:tc>
                  <a:txBody>
                    <a:bodyPr/>
                    <a:lstStyle/>
                    <a:p>
                      <a:pPr algn="just"/>
                      <a:r>
                        <a:rPr kumimoji="1" lang="ja-JP" altLang="en-US" sz="1050" dirty="0" smtClean="0">
                          <a:solidFill>
                            <a:schemeClr val="tx1"/>
                          </a:solidFill>
                          <a:latin typeface="HGS創英角ｺﾞｼｯｸUB" panose="020B0900000000000000" pitchFamily="50" charset="-128"/>
                          <a:ea typeface="HGS創英角ｺﾞｼｯｸUB" panose="020B0900000000000000" pitchFamily="50" charset="-128"/>
                        </a:rPr>
                        <a:t>令和２年２月１７日～５月３１日に新型コロナウイルスの対応として労働者が利用できる特別休暇の規定を整備すること</a:t>
                      </a:r>
                    </a:p>
                  </a:txBody>
                  <a:tcPr marL="72000" marR="36000" marT="36000" marB="36000">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bl>
          </a:graphicData>
        </a:graphic>
      </p:graphicFrame>
      <p:graphicFrame>
        <p:nvGraphicFramePr>
          <p:cNvPr id="71" name="表 70"/>
          <p:cNvGraphicFramePr>
            <a:graphicFrameLocks noGrp="1"/>
          </p:cNvGraphicFramePr>
          <p:nvPr>
            <p:extLst>
              <p:ext uri="{D42A27DB-BD31-4B8C-83A1-F6EECF244321}">
                <p14:modId xmlns:p14="http://schemas.microsoft.com/office/powerpoint/2010/main" val="385198513"/>
              </p:ext>
            </p:extLst>
          </p:nvPr>
        </p:nvGraphicFramePr>
        <p:xfrm>
          <a:off x="594947" y="6649881"/>
          <a:ext cx="6661090" cy="906619"/>
        </p:xfrm>
        <a:graphic>
          <a:graphicData uri="http://schemas.openxmlformats.org/drawingml/2006/table">
            <a:tbl>
              <a:tblPr firstRow="1" bandRow="1">
                <a:tableStyleId>{5940675A-B579-460E-94D1-54222C63F5DA}</a:tableStyleId>
              </a:tblPr>
              <a:tblGrid>
                <a:gridCol w="3338084">
                  <a:extLst>
                    <a:ext uri="{9D8B030D-6E8A-4147-A177-3AD203B41FA5}">
                      <a16:colId xmlns:a16="http://schemas.microsoft.com/office/drawing/2014/main" val="20000"/>
                    </a:ext>
                  </a:extLst>
                </a:gridCol>
                <a:gridCol w="3323006">
                  <a:extLst>
                    <a:ext uri="{9D8B030D-6E8A-4147-A177-3AD203B41FA5}">
                      <a16:colId xmlns:a16="http://schemas.microsoft.com/office/drawing/2014/main" val="20001"/>
                    </a:ext>
                  </a:extLst>
                </a:gridCol>
              </a:tblGrid>
              <a:tr h="206165">
                <a:tc>
                  <a:txBody>
                    <a:bodyPr/>
                    <a:lstStyle/>
                    <a:p>
                      <a:pPr algn="ctr"/>
                      <a:r>
                        <a:rPr kumimoji="1" lang="ja-JP" altLang="en-US" sz="1000" dirty="0" smtClean="0">
                          <a:solidFill>
                            <a:schemeClr val="tx1"/>
                          </a:solidFill>
                          <a:latin typeface="HG丸ｺﾞｼｯｸM-PRO" panose="020F0600000000000000" pitchFamily="50" charset="-128"/>
                          <a:ea typeface="HG丸ｺﾞｼｯｸM-PRO" panose="020F0600000000000000" pitchFamily="50" charset="-128"/>
                        </a:rPr>
                        <a:t>対象経費</a:t>
                      </a:r>
                      <a:endParaRPr kumimoji="1" lang="ja-JP" altLang="en-US" sz="1000" dirty="0">
                        <a:solidFill>
                          <a:schemeClr val="tx1"/>
                        </a:solidFill>
                        <a:latin typeface="HG丸ｺﾞｼｯｸM-PRO" panose="020F0600000000000000" pitchFamily="50" charset="-128"/>
                        <a:ea typeface="HG丸ｺﾞｼｯｸM-PRO" panose="020F0600000000000000" pitchFamily="50" charset="-128"/>
                      </a:endParaRPr>
                    </a:p>
                  </a:txBody>
                  <a:tcPr marL="72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85000"/>
                      </a:schemeClr>
                    </a:solidFill>
                  </a:tcPr>
                </a:tc>
                <a:tc>
                  <a:txBody>
                    <a:bodyPr/>
                    <a:lstStyle/>
                    <a:p>
                      <a:pPr marL="0" lvl="0" indent="0" algn="ctr" eaLnBrk="0" fontAlgn="base" hangingPunct="0">
                        <a:spcBef>
                          <a:spcPct val="0"/>
                        </a:spcBef>
                        <a:spcAft>
                          <a:spcPct val="0"/>
                        </a:spcAft>
                      </a:pPr>
                      <a:r>
                        <a:rPr kumimoji="1" lang="ja-JP" altLang="en-US" sz="1000" dirty="0" smtClean="0">
                          <a:solidFill>
                            <a:schemeClr val="tx1"/>
                          </a:solidFill>
                          <a:latin typeface="HG丸ｺﾞｼｯｸM-PRO" panose="020F0600000000000000" pitchFamily="50" charset="-128"/>
                          <a:ea typeface="HG丸ｺﾞｼｯｸM-PRO" panose="020F0600000000000000" pitchFamily="50" charset="-128"/>
                        </a:rPr>
                        <a:t>助成額</a:t>
                      </a:r>
                      <a:endParaRPr kumimoji="1" lang="ja-JP" altLang="en-US" sz="1000" dirty="0">
                        <a:solidFill>
                          <a:schemeClr val="tx1"/>
                        </a:solidFill>
                        <a:latin typeface="HG丸ｺﾞｼｯｸM-PRO" panose="020F0600000000000000" pitchFamily="50" charset="-128"/>
                        <a:ea typeface="HG丸ｺﾞｼｯｸM-PRO" panose="020F0600000000000000" pitchFamily="50" charset="-128"/>
                      </a:endParaRPr>
                    </a:p>
                  </a:txBody>
                  <a:tcPr marL="72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0000"/>
                  </a:ext>
                </a:extLst>
              </a:tr>
              <a:tr h="682219">
                <a:tc>
                  <a:txBody>
                    <a:bodyPr/>
                    <a:lstStyle/>
                    <a:p>
                      <a:pPr algn="just"/>
                      <a:r>
                        <a:rPr lang="ja-JP" altLang="ja-JP" sz="1100" b="0" dirty="0" smtClean="0">
                          <a:solidFill>
                            <a:schemeClr val="tx1"/>
                          </a:solidFill>
                          <a:latin typeface="HGP創英角ｺﾞｼｯｸUB" panose="020B0900000000000000" pitchFamily="50" charset="-128"/>
                          <a:ea typeface="HGP創英角ｺﾞｼｯｸUB" panose="020B0900000000000000" pitchFamily="50" charset="-128"/>
                          <a:cs typeface="Times New Roman" pitchFamily="18" charset="0"/>
                        </a:rPr>
                        <a:t>謝金、旅費、借損料、会議費、雑役務費、</a:t>
                      </a:r>
                      <a:r>
                        <a:rPr lang="ja-JP" altLang="en-US" sz="1100" b="0" dirty="0" smtClean="0">
                          <a:solidFill>
                            <a:schemeClr val="tx1"/>
                          </a:solidFill>
                          <a:latin typeface="HGP創英角ｺﾞｼｯｸUB" panose="020B0900000000000000" pitchFamily="50" charset="-128"/>
                          <a:ea typeface="HGP創英角ｺﾞｼｯｸUB" panose="020B0900000000000000" pitchFamily="50" charset="-128"/>
                          <a:cs typeface="Times New Roman" pitchFamily="18" charset="0"/>
                        </a:rPr>
                        <a:t>広告宣伝費、</a:t>
                      </a:r>
                      <a:endParaRPr lang="en-US" altLang="ja-JP" sz="1100" b="0" dirty="0" smtClean="0">
                        <a:solidFill>
                          <a:schemeClr val="tx1"/>
                        </a:solidFill>
                        <a:latin typeface="HGP創英角ｺﾞｼｯｸUB" panose="020B0900000000000000" pitchFamily="50" charset="-128"/>
                        <a:ea typeface="HGP創英角ｺﾞｼｯｸUB" panose="020B0900000000000000" pitchFamily="50" charset="-128"/>
                        <a:cs typeface="Times New Roman" pitchFamily="18" charset="0"/>
                      </a:endParaRPr>
                    </a:p>
                    <a:p>
                      <a:pPr algn="just"/>
                      <a:r>
                        <a:rPr lang="ja-JP" altLang="ja-JP" sz="1100" b="0" dirty="0" smtClean="0">
                          <a:solidFill>
                            <a:schemeClr val="tx1"/>
                          </a:solidFill>
                          <a:latin typeface="HGP創英角ｺﾞｼｯｸUB" panose="020B0900000000000000" pitchFamily="50" charset="-128"/>
                          <a:ea typeface="HGP創英角ｺﾞｼｯｸUB" panose="020B0900000000000000" pitchFamily="50" charset="-128"/>
                          <a:cs typeface="Times New Roman" pitchFamily="18" charset="0"/>
                        </a:rPr>
                        <a:t>印刷製本費、</a:t>
                      </a:r>
                      <a:r>
                        <a:rPr lang="ja-JP" altLang="en-US" sz="1100" b="0" dirty="0" smtClean="0">
                          <a:solidFill>
                            <a:schemeClr val="tx1"/>
                          </a:solidFill>
                          <a:latin typeface="HGP創英角ｺﾞｼｯｸUB" panose="020B0900000000000000" pitchFamily="50" charset="-128"/>
                          <a:ea typeface="HGP創英角ｺﾞｼｯｸUB" panose="020B0900000000000000" pitchFamily="50" charset="-128"/>
                          <a:cs typeface="Times New Roman" pitchFamily="18" charset="0"/>
                        </a:rPr>
                        <a:t>備品費、機械装置等購入費、</a:t>
                      </a:r>
                      <a:r>
                        <a:rPr lang="ja-JP" altLang="ja-JP" sz="1100" b="0" dirty="0" smtClean="0">
                          <a:solidFill>
                            <a:schemeClr val="tx1"/>
                          </a:solidFill>
                          <a:latin typeface="HGP創英角ｺﾞｼｯｸUB" panose="020B0900000000000000" pitchFamily="50" charset="-128"/>
                          <a:ea typeface="HGP創英角ｺﾞｼｯｸUB" panose="020B0900000000000000" pitchFamily="50" charset="-128"/>
                          <a:cs typeface="Times New Roman" pitchFamily="18" charset="0"/>
                        </a:rPr>
                        <a:t>委託費</a:t>
                      </a:r>
                      <a:endParaRPr kumimoji="1" lang="ja-JP" altLang="en-US" sz="1100" dirty="0">
                        <a:solidFill>
                          <a:schemeClr val="tx1"/>
                        </a:solidFill>
                        <a:latin typeface="HG丸ｺﾞｼｯｸM-PRO" panose="020F0600000000000000" pitchFamily="50" charset="-128"/>
                        <a:ea typeface="HG丸ｺﾞｼｯｸM-PRO" panose="020F0600000000000000" pitchFamily="50" charset="-128"/>
                      </a:endParaRPr>
                    </a:p>
                  </a:txBody>
                  <a:tcPr marL="72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just" defTabSz="914400" rtl="0" eaLnBrk="0" fontAlgn="base" latinLnBrk="0" hangingPunct="0">
                        <a:lnSpc>
                          <a:spcPts val="1700"/>
                        </a:lnSpc>
                        <a:spcBef>
                          <a:spcPct val="0"/>
                        </a:spcBef>
                        <a:spcAft>
                          <a:spcPct val="0"/>
                        </a:spcAft>
                        <a:buClrTx/>
                        <a:buSzTx/>
                        <a:buFontTx/>
                        <a:buNone/>
                        <a:tabLst/>
                        <a:defRPr/>
                      </a:pPr>
                      <a:r>
                        <a:rPr kumimoji="1" lang="ja-JP" altLang="en-US" sz="1200" b="0" dirty="0" smtClean="0">
                          <a:solidFill>
                            <a:schemeClr val="tx1"/>
                          </a:solidFill>
                          <a:latin typeface="HGP創英角ｺﾞｼｯｸUB" panose="020B0900000000000000" pitchFamily="50" charset="-128"/>
                          <a:ea typeface="HGP創英角ｺﾞｼｯｸUB" panose="020B0900000000000000" pitchFamily="50" charset="-128"/>
                        </a:rPr>
                        <a:t>    </a:t>
                      </a:r>
                      <a:r>
                        <a:rPr kumimoji="1" lang="ja-JP" altLang="en-US" sz="1200" b="0" dirty="0" smtClean="0">
                          <a:solidFill>
                            <a:srgbClr val="FF0000"/>
                          </a:solidFill>
                          <a:latin typeface="HGP創英角ｺﾞｼｯｸUB" panose="020B0900000000000000" pitchFamily="50" charset="-128"/>
                          <a:ea typeface="HGP創英角ｺﾞｼｯｸUB" panose="020B0900000000000000" pitchFamily="50" charset="-128"/>
                        </a:rPr>
                        <a:t>対象経費の</a:t>
                      </a:r>
                      <a:r>
                        <a:rPr kumimoji="1" lang="ja-JP" altLang="en-US" sz="1200" b="0" u="none" dirty="0" smtClean="0">
                          <a:solidFill>
                            <a:srgbClr val="FF0000"/>
                          </a:solidFill>
                          <a:latin typeface="HGP創英角ｺﾞｼｯｸUB" panose="020B0900000000000000" pitchFamily="50" charset="-128"/>
                          <a:ea typeface="HGP創英角ｺﾞｼｯｸUB" panose="020B0900000000000000" pitchFamily="50" charset="-128"/>
                        </a:rPr>
                        <a:t>合計額　</a:t>
                      </a:r>
                      <a:r>
                        <a:rPr kumimoji="1" lang="en-US" altLang="ja-JP" sz="1200" b="0" u="none" dirty="0" smtClean="0">
                          <a:solidFill>
                            <a:srgbClr val="FF0000"/>
                          </a:solidFill>
                          <a:latin typeface="HGP創英角ｺﾞｼｯｸUB" panose="020B0900000000000000" pitchFamily="50" charset="-128"/>
                          <a:ea typeface="HGP創英角ｺﾞｼｯｸUB" panose="020B0900000000000000" pitchFamily="50" charset="-128"/>
                        </a:rPr>
                        <a:t>×</a:t>
                      </a:r>
                      <a:r>
                        <a:rPr kumimoji="1" lang="ja-JP" altLang="en-US" sz="1200" b="0" u="none" dirty="0" smtClean="0">
                          <a:solidFill>
                            <a:srgbClr val="FF0000"/>
                          </a:solidFill>
                          <a:latin typeface="HGP創英角ｺﾞｼｯｸUB" panose="020B0900000000000000" pitchFamily="50" charset="-128"/>
                          <a:ea typeface="HGP創英角ｺﾞｼｯｸUB" panose="020B0900000000000000" pitchFamily="50" charset="-128"/>
                        </a:rPr>
                        <a:t>　３／４</a:t>
                      </a:r>
                      <a:r>
                        <a:rPr kumimoji="1" lang="ja-JP" altLang="en-US" sz="800" dirty="0" smtClean="0">
                          <a:solidFill>
                            <a:schemeClr val="tx1"/>
                          </a:solidFill>
                          <a:latin typeface="HG丸ｺﾞｼｯｸM-PRO" panose="020F0600000000000000" pitchFamily="50" charset="-128"/>
                          <a:ea typeface="HG丸ｺﾞｼｯｸM-PRO" panose="020F0600000000000000" pitchFamily="50" charset="-128"/>
                        </a:rPr>
                        <a:t>（５０万円が上限</a:t>
                      </a:r>
                      <a:r>
                        <a:rPr kumimoji="1" lang="ja-JP" altLang="en-US" sz="800" u="none" dirty="0" smtClean="0">
                          <a:solidFill>
                            <a:schemeClr val="tx1"/>
                          </a:solidFill>
                          <a:latin typeface="HG丸ｺﾞｼｯｸM-PRO" panose="020F0600000000000000" pitchFamily="50" charset="-128"/>
                          <a:ea typeface="HG丸ｺﾞｼｯｸM-PRO" panose="020F0600000000000000" pitchFamily="50" charset="-128"/>
                        </a:rPr>
                        <a:t>）</a:t>
                      </a:r>
                      <a:endParaRPr kumimoji="1" lang="en-US" altLang="ja-JP" sz="800" u="none" dirty="0" smtClean="0">
                        <a:solidFill>
                          <a:schemeClr val="tx1"/>
                        </a:solidFill>
                        <a:latin typeface="HG丸ｺﾞｼｯｸM-PRO" panose="020F0600000000000000" pitchFamily="50" charset="-128"/>
                        <a:ea typeface="HG丸ｺﾞｼｯｸM-PRO" panose="020F0600000000000000" pitchFamily="50" charset="-128"/>
                      </a:endParaRPr>
                    </a:p>
                    <a:p>
                      <a:pPr marL="0" lvl="0" indent="0" algn="just" eaLnBrk="0" fontAlgn="base" hangingPunct="0">
                        <a:lnSpc>
                          <a:spcPct val="100000"/>
                        </a:lnSpc>
                        <a:spcBef>
                          <a:spcPct val="0"/>
                        </a:spcBef>
                        <a:spcAft>
                          <a:spcPct val="0"/>
                        </a:spcAft>
                      </a:pPr>
                      <a:r>
                        <a:rPr kumimoji="1" lang="ja-JP" altLang="en-US" sz="1100" baseline="0" dirty="0" smtClean="0">
                          <a:solidFill>
                            <a:schemeClr val="tx1"/>
                          </a:solidFill>
                          <a:latin typeface="HG丸ｺﾞｼｯｸM-PRO" panose="020F0600000000000000" pitchFamily="50" charset="-128"/>
                          <a:ea typeface="HG丸ｺﾞｼｯｸM-PRO" panose="020F0600000000000000" pitchFamily="50" charset="-128"/>
                        </a:rPr>
                        <a:t> </a:t>
                      </a:r>
                      <a:r>
                        <a:rPr kumimoji="1" lang="en-US" altLang="ja-JP" sz="800" u="none" dirty="0" smtClean="0">
                          <a:latin typeface="メイリオ" panose="020B0604030504040204" pitchFamily="50" charset="-128"/>
                          <a:ea typeface="メイリオ" panose="020B0604030504040204" pitchFamily="50" charset="-128"/>
                        </a:rPr>
                        <a:t>※</a:t>
                      </a:r>
                      <a:r>
                        <a:rPr kumimoji="1" lang="ja-JP" altLang="en-US" sz="800" u="none" dirty="0" smtClean="0">
                          <a:latin typeface="メイリオ" panose="020B0604030504040204" pitchFamily="50" charset="-128"/>
                          <a:ea typeface="メイリオ" panose="020B0604030504040204" pitchFamily="50" charset="-128"/>
                        </a:rPr>
                        <a:t>事業規模</a:t>
                      </a:r>
                      <a:r>
                        <a:rPr kumimoji="1" lang="en-US" altLang="ja-JP" sz="800" u="none" dirty="0" smtClean="0">
                          <a:latin typeface="メイリオ" panose="020B0604030504040204" pitchFamily="50" charset="-128"/>
                          <a:ea typeface="メイリオ" panose="020B0604030504040204" pitchFamily="50" charset="-128"/>
                        </a:rPr>
                        <a:t>30</a:t>
                      </a:r>
                      <a:r>
                        <a:rPr kumimoji="1" lang="ja-JP" altLang="en-US" sz="800" u="none" dirty="0" smtClean="0">
                          <a:latin typeface="メイリオ" panose="020B0604030504040204" pitchFamily="50" charset="-128"/>
                          <a:ea typeface="メイリオ" panose="020B0604030504040204" pitchFamily="50" charset="-128"/>
                        </a:rPr>
                        <a:t>名以下かつ労働能率の増進に資する設備・機器等の</a:t>
                      </a:r>
                      <a:endParaRPr kumimoji="1" lang="en-US" altLang="ja-JP" sz="800" u="none" dirty="0" smtClean="0">
                        <a:latin typeface="メイリオ" panose="020B0604030504040204" pitchFamily="50" charset="-128"/>
                        <a:ea typeface="メイリオ" panose="020B0604030504040204" pitchFamily="50" charset="-128"/>
                      </a:endParaRPr>
                    </a:p>
                    <a:p>
                      <a:pPr marL="0" lvl="0" indent="0" algn="just" eaLnBrk="0" fontAlgn="base" hangingPunct="0">
                        <a:lnSpc>
                          <a:spcPct val="100000"/>
                        </a:lnSpc>
                        <a:spcBef>
                          <a:spcPct val="0"/>
                        </a:spcBef>
                        <a:spcAft>
                          <a:spcPct val="0"/>
                        </a:spcAft>
                      </a:pPr>
                      <a:r>
                        <a:rPr kumimoji="1" lang="ja-JP" altLang="en-US" sz="800" u="none" dirty="0" smtClean="0">
                          <a:latin typeface="メイリオ" panose="020B0604030504040204" pitchFamily="50" charset="-128"/>
                          <a:ea typeface="メイリオ" panose="020B0604030504040204" pitchFamily="50" charset="-128"/>
                        </a:rPr>
                        <a:t>　経費が</a:t>
                      </a:r>
                      <a:r>
                        <a:rPr kumimoji="1" lang="en-US" altLang="ja-JP" sz="800" u="none" dirty="0" smtClean="0">
                          <a:latin typeface="メイリオ" panose="020B0604030504040204" pitchFamily="50" charset="-128"/>
                          <a:ea typeface="メイリオ" panose="020B0604030504040204" pitchFamily="50" charset="-128"/>
                        </a:rPr>
                        <a:t>30</a:t>
                      </a:r>
                      <a:r>
                        <a:rPr kumimoji="1" lang="ja-JP" altLang="en-US" sz="800" u="none" dirty="0" smtClean="0">
                          <a:latin typeface="メイリオ" panose="020B0604030504040204" pitchFamily="50" charset="-128"/>
                          <a:ea typeface="メイリオ" panose="020B0604030504040204" pitchFamily="50" charset="-128"/>
                        </a:rPr>
                        <a:t>万円を超える場合は、４／５を助成</a:t>
                      </a:r>
                      <a:endParaRPr kumimoji="1" lang="en-US" altLang="ja-JP" sz="800" u="none" dirty="0" smtClean="0">
                        <a:latin typeface="メイリオ" panose="020B0604030504040204" pitchFamily="50" charset="-128"/>
                        <a:ea typeface="メイリオ" panose="020B0604030504040204" pitchFamily="50" charset="-128"/>
                      </a:endParaRPr>
                    </a:p>
                    <a:p>
                      <a:pPr marL="0" lvl="0" indent="0" algn="just" eaLnBrk="0" fontAlgn="base" hangingPunct="0">
                        <a:lnSpc>
                          <a:spcPts val="200"/>
                        </a:lnSpc>
                        <a:spcBef>
                          <a:spcPct val="0"/>
                        </a:spcBef>
                        <a:spcAft>
                          <a:spcPct val="0"/>
                        </a:spcAft>
                      </a:pPr>
                      <a:endParaRPr kumimoji="1" lang="en-US" altLang="ja-JP" sz="400" u="sng" dirty="0" smtClean="0">
                        <a:solidFill>
                          <a:schemeClr val="tx1"/>
                        </a:solidFill>
                        <a:latin typeface="HG丸ｺﾞｼｯｸM-PRO" panose="020F0600000000000000" pitchFamily="50" charset="-128"/>
                        <a:ea typeface="HG丸ｺﾞｼｯｸM-PRO" panose="020F0600000000000000" pitchFamily="50" charset="-128"/>
                      </a:endParaRPr>
                    </a:p>
                  </a:txBody>
                  <a:tcPr marL="72000" marR="36000" marT="36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bl>
          </a:graphicData>
        </a:graphic>
      </p:graphicFrame>
      <p:sp>
        <p:nvSpPr>
          <p:cNvPr id="72" name="ホームベース 71"/>
          <p:cNvSpPr/>
          <p:nvPr/>
        </p:nvSpPr>
        <p:spPr>
          <a:xfrm>
            <a:off x="594948" y="6394092"/>
            <a:ext cx="653796" cy="234580"/>
          </a:xfrm>
          <a:prstGeom prst="homePlat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smtClean="0">
                <a:ln>
                  <a:noFill/>
                </a:ln>
                <a:solidFill>
                  <a:prstClr val="white"/>
                </a:solidFill>
                <a:effectLst/>
                <a:uLnTx/>
                <a:uFillTx/>
                <a:latin typeface="HGPｺﾞｼｯｸE" panose="020B0900000000000000" pitchFamily="50" charset="-128"/>
                <a:ea typeface="HGPｺﾞｼｯｸE" panose="020B0900000000000000" pitchFamily="50" charset="-128"/>
                <a:cs typeface="+mn-cs"/>
              </a:rPr>
              <a:t> 支給額</a:t>
            </a:r>
            <a:endParaRPr kumimoji="1" lang="ja-JP" altLang="en-US" sz="1200" b="0" i="0" u="none" strike="noStrike" kern="1200" cap="none" spc="0" normalizeH="0" baseline="0" noProof="0" dirty="0">
              <a:ln>
                <a:noFill/>
              </a:ln>
              <a:solidFill>
                <a:prstClr val="white"/>
              </a:solidFill>
              <a:effectLst/>
              <a:uLnTx/>
              <a:uFillTx/>
              <a:latin typeface="HGPｺﾞｼｯｸE" panose="020B0900000000000000" pitchFamily="50" charset="-128"/>
              <a:ea typeface="HGPｺﾞｼｯｸE" panose="020B0900000000000000" pitchFamily="50" charset="-128"/>
              <a:cs typeface="+mn-cs"/>
            </a:endParaRPr>
          </a:p>
        </p:txBody>
      </p:sp>
      <p:sp>
        <p:nvSpPr>
          <p:cNvPr id="73" name="テキスト ボックス 72"/>
          <p:cNvSpPr txBox="1"/>
          <p:nvPr/>
        </p:nvSpPr>
        <p:spPr>
          <a:xfrm>
            <a:off x="1303728" y="6384221"/>
            <a:ext cx="6050117" cy="220573"/>
          </a:xfrm>
          <a:prstGeom prst="rect">
            <a:avLst/>
          </a:prstGeom>
          <a:noFill/>
        </p:spPr>
        <p:txBody>
          <a:bodyPr wrap="square" rtlCol="0">
            <a:spAutoFit/>
          </a:bodyPr>
          <a:lstStyle/>
          <a:p>
            <a:pPr lvl="0" fontAlgn="base">
              <a:lnSpc>
                <a:spcPts val="1000"/>
              </a:lnSpc>
              <a:spcBef>
                <a:spcPct val="0"/>
              </a:spcBef>
              <a:spcAft>
                <a:spcPct val="0"/>
              </a:spcAft>
            </a:pPr>
            <a:r>
              <a:rPr kumimoji="1" lang="ja-JP" altLang="en-US" sz="1000" b="0" i="0" u="none" strike="noStrike" kern="1200" cap="none" spc="0" normalizeH="0" baseline="0" noProof="0" dirty="0" smtClean="0">
                <a:ln>
                  <a:noFill/>
                </a:ln>
                <a:solidFill>
                  <a:prstClr val="black"/>
                </a:solidFill>
                <a:effectLst/>
                <a:uLnTx/>
                <a:uFillTx/>
                <a:latin typeface="Century" pitchFamily="18" charset="0"/>
                <a:ea typeface="HG丸ｺﾞｼｯｸM-PRO" pitchFamily="50" charset="-128"/>
                <a:cs typeface="Times New Roman" pitchFamily="18" charset="0"/>
              </a:rPr>
              <a:t>支給対象となる取組の実施</a:t>
            </a:r>
            <a:r>
              <a:rPr kumimoji="1" lang="ja-JP" altLang="en-US" sz="1000" b="0" i="0" u="none" strike="noStrike" kern="1200" cap="none" spc="0" normalizeH="0" baseline="0" noProof="0" dirty="0" smtClean="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itchFamily="18" charset="0"/>
              </a:rPr>
              <a:t>に要した費用のうち、下の「対象経費」に該当するものについて助成します。</a:t>
            </a:r>
            <a:endParaRPr lang="ja-JP" altLang="en-US" sz="1000" dirty="0">
              <a:solidFill>
                <a:prstClr val="black"/>
              </a:solidFill>
              <a:latin typeface="HG丸ｺﾞｼｯｸM-PRO" panose="020F0600000000000000" pitchFamily="50" charset="-128"/>
              <a:ea typeface="HG丸ｺﾞｼｯｸM-PRO" panose="020F0600000000000000" pitchFamily="50" charset="-128"/>
              <a:cs typeface="Times New Roman" pitchFamily="18" charset="0"/>
            </a:endParaRPr>
          </a:p>
        </p:txBody>
      </p:sp>
      <p:sp>
        <p:nvSpPr>
          <p:cNvPr id="35" name="Rectangle 13"/>
          <p:cNvSpPr>
            <a:spLocks noChangeArrowheads="1"/>
          </p:cNvSpPr>
          <p:nvPr/>
        </p:nvSpPr>
        <p:spPr bwMode="auto">
          <a:xfrm>
            <a:off x="314676" y="8369908"/>
            <a:ext cx="2551555" cy="254964"/>
          </a:xfrm>
          <a:prstGeom prst="rect">
            <a:avLst/>
          </a:prstGeom>
          <a:ln>
            <a:solidFill>
              <a:schemeClr val="bg1">
                <a:alpha val="0"/>
              </a:schemeClr>
            </a:solidFill>
            <a:headEnd/>
            <a:tailEnd/>
          </a:ln>
        </p:spPr>
        <p:style>
          <a:lnRef idx="2">
            <a:schemeClr val="accent1"/>
          </a:lnRef>
          <a:fillRef idx="1">
            <a:schemeClr val="lt1"/>
          </a:fillRef>
          <a:effectRef idx="0">
            <a:schemeClr val="accent1"/>
          </a:effectRef>
          <a:fontRef idx="minor">
            <a:schemeClr val="dk1"/>
          </a:fontRef>
        </p:style>
        <p:txBody>
          <a:bodyPr vert="horz" wrap="square" lIns="0" tIns="41985" rIns="0" bIns="41985" numCol="1" anchor="t" anchorCtr="0" compatLnSpc="1">
            <a:prstTxWarp prst="textNoShape">
              <a:avLst/>
            </a:prstTxWarp>
            <a:noAutofit/>
          </a:bodyPr>
          <a:lstStyle/>
          <a:p>
            <a:pPr lvl="0" fontAlgn="base">
              <a:spcBef>
                <a:spcPct val="0"/>
              </a:spcBef>
              <a:spcAft>
                <a:spcPct val="0"/>
              </a:spcAft>
            </a:pPr>
            <a:r>
              <a:rPr lang="ja-JP" altLang="en-US"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労働者災害補償保険の適用中小企業事業主であること</a:t>
            </a:r>
            <a:endParaRPr lang="en-US" altLang="ja-JP" sz="10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fontAlgn="base">
              <a:spcBef>
                <a:spcPct val="0"/>
              </a:spcBef>
              <a:spcAft>
                <a:spcPct val="0"/>
              </a:spcAft>
            </a:pPr>
            <a:endParaRPr lang="en-US" altLang="ja-JP" sz="10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6" name="正方形/長方形 35"/>
          <p:cNvSpPr/>
          <p:nvPr/>
        </p:nvSpPr>
        <p:spPr>
          <a:xfrm>
            <a:off x="328910" y="7785100"/>
            <a:ext cx="7185521" cy="210758"/>
          </a:xfrm>
          <a:prstGeom prst="rect">
            <a:avLst/>
          </a:prstGeom>
        </p:spPr>
        <p:txBody>
          <a:bodyPr wrap="square" bIns="36000">
            <a:spAutoFit/>
          </a:bodyPr>
          <a:lstStyle/>
          <a:p>
            <a:pPr lvl="0" eaLnBrk="0" fontAlgn="base" hangingPunct="0">
              <a:lnSpc>
                <a:spcPts val="1000"/>
              </a:lnSpc>
              <a:spcBef>
                <a:spcPct val="0"/>
              </a:spcBef>
              <a:spcAft>
                <a:spcPct val="0"/>
              </a:spcAft>
            </a:pPr>
            <a:r>
              <a:rPr kumimoji="1" lang="en-US" altLang="ja-JP" sz="1000" b="0" i="0" u="none" strike="noStrike" kern="1200" cap="none" spc="0" normalizeH="0" baseline="0" noProof="0" dirty="0" smtClean="0">
                <a:ln>
                  <a:noFill/>
                </a:ln>
                <a:effectLst/>
                <a:uLnTx/>
                <a:uFillTx/>
                <a:latin typeface="HG丸ｺﾞｼｯｸM-PRO" pitchFamily="50" charset="-128"/>
                <a:ea typeface="HG丸ｺﾞｼｯｸM-PRO" pitchFamily="50" charset="-128"/>
                <a:cs typeface="Times New Roman" pitchFamily="18" charset="0"/>
              </a:rPr>
              <a:t>※</a:t>
            </a:r>
            <a:r>
              <a:rPr kumimoji="1" lang="ja-JP" altLang="en-US" sz="1000" b="0" i="0" u="none" strike="noStrike" kern="1200" cap="none" spc="0" normalizeH="0" baseline="0" noProof="0" dirty="0" smtClean="0">
                <a:ln>
                  <a:noFill/>
                </a:ln>
                <a:effectLst/>
                <a:uLnTx/>
                <a:uFillTx/>
                <a:latin typeface="HG丸ｺﾞｼｯｸM-PRO" pitchFamily="50" charset="-128"/>
                <a:ea typeface="HG丸ｺﾞｼｯｸM-PRO" pitchFamily="50" charset="-128"/>
                <a:cs typeface="Times New Roman" pitchFamily="18" charset="0"/>
              </a:rPr>
              <a:t>同一の措置内容については、２つのコースから助成金の支給を受けることはできません。</a:t>
            </a:r>
            <a:endParaRPr kumimoji="1" lang="ja-JP" altLang="en-US" sz="1000" b="0" i="0" u="none" strike="noStrike" kern="1200" cap="none" spc="0" normalizeH="0" baseline="0" noProof="0" dirty="0" smtClean="0">
              <a:ln>
                <a:noFill/>
              </a:ln>
              <a:effectLst/>
              <a:uLnTx/>
              <a:uFillTx/>
              <a:latin typeface="HG丸ｺﾞｼｯｸM-PRO" pitchFamily="50" charset="-128"/>
              <a:ea typeface="HG丸ｺﾞｼｯｸM-PRO" pitchFamily="50" charset="-128"/>
              <a:cs typeface="ＭＳ Ｐゴシック" pitchFamily="50" charset="-128"/>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2DA299AC048A4B8EA9C1D19079C1A32200DDEB008D4F00BE4F8CE0E476F4F8A392" ma:contentTypeVersion="2" ma:contentTypeDescription="" ma:contentTypeScope="" ma:versionID="06b2f7d153d559d04e2f43274fe2ca74">
  <xsd:schema xmlns:xsd="http://www.w3.org/2001/XMLSchema" xmlns:p="http://schemas.microsoft.com/office/2006/metadata/properties" xmlns:ns2="8B97BE19-CDDD-400E-817A-CFDD13F7EC12" targetNamespace="http://schemas.microsoft.com/office/2006/metadata/properties" ma:root="true" ma:fieldsID="6dfb103be64c84caafc238fb89ca001b" ns2:_="">
    <xsd:import namespace="8B97BE19-CDDD-400E-817A-CFDD13F7EC12"/>
    <xsd:element name="properties">
      <xsd:complexType>
        <xsd:sequence>
          <xsd:element name="documentManagement">
            <xsd:complexType>
              <xsd:all>
                <xsd:element ref="ns2:ClassLarge" minOccurs="0"/>
                <xsd:element ref="ns2:ClassMedium" minOccurs="0"/>
                <xsd:element ref="ns2:ClassSmall" minOccurs="0"/>
                <xsd:element ref="ns2:GyoseiFile" minOccurs="0"/>
                <xsd:element ref="ns2:CreatedBy" minOccurs="0"/>
                <xsd:element ref="ns2:PreservationPeriod" minOccurs="0"/>
                <xsd:element ref="ns2:PreservationPeriodExpire" minOccurs="0"/>
                <xsd:element ref="ns2:CreatedDate" minOccurs="0"/>
                <xsd:element ref="ns2:FixationStatus" minOccurs="0"/>
                <xsd:element ref="ns2:EditorWithSpace" minOccurs="0"/>
              </xsd:all>
            </xsd:complexType>
          </xsd:element>
        </xsd:sequence>
      </xsd:complexType>
    </xsd:element>
  </xsd:schema>
  <xsd:schema xmlns:xsd="http://www.w3.org/2001/XMLSchema" xmlns:dms="http://schemas.microsoft.com/office/2006/documentManagement/types" targetNamespace="8B97BE19-CDDD-400E-817A-CFDD13F7EC12" elementFormDefault="qualified">
    <xsd:import namespace="http://schemas.microsoft.com/office/2006/documentManagement/types"/>
    <xsd:element name="ClassLarge" ma:index="8" nillable="true" ma:displayName="大分類" ma:hidden="true" ma:internalName="ClassLarge" ma:readOnly="true">
      <xsd:simpleType>
        <xsd:restriction base="dms:Unknown"/>
      </xsd:simpleType>
    </xsd:element>
    <xsd:element name="ClassMedium" ma:index="9" nillable="true" ma:displayName="中分類" ma:hidden="true" ma:internalName="ClassMedium" ma:readOnly="true">
      <xsd:simpleType>
        <xsd:restriction base="dms:Unknown"/>
      </xsd:simpleType>
    </xsd:element>
    <xsd:element name="ClassSmall" ma:index="10" nillable="true" ma:displayName="小分類" ma:hidden="true" ma:internalName="ClassSmall" ma:readOnly="true">
      <xsd:simpleType>
        <xsd:restriction base="dms:Unknown"/>
      </xsd:simpleType>
    </xsd:element>
    <xsd:element name="GyoseiFile" ma:index="11" nillable="true" ma:displayName="行政文書ファイル名" ma:hidden="true" ma:internalName="GyoseiFile" ma:readOnly="true">
      <xsd:simpleType>
        <xsd:restriction base="dms:Unknown"/>
      </xsd:simpleType>
    </xsd:element>
    <xsd:element name="CreatedBy" ma:index="12" nillable="true" ma:displayName="作成課/係・作成者" ma:hidden="true" ma:internalName="CreatedBy" ma:readOnly="true">
      <xsd:simpleType>
        <xsd:restriction base="dms:Unknown"/>
      </xsd:simpleType>
    </xsd:element>
    <xsd:element name="PreservationPeriod" ma:index="13" nillable="true" ma:displayName="保存期間" ma:hidden="true" ma:internalName="PreservationPeriod" ma:readOnly="true">
      <xsd:simpleType>
        <xsd:restriction base="dms:Unknown"/>
      </xsd:simpleType>
    </xsd:element>
    <xsd:element name="PreservationPeriodExpire" ma:index="14" nillable="true" ma:displayName="保存期間満了時期" ma:format="DateOnly" ma:hidden="true" ma:internalName="PreservationPeriodExpire" ma:readOnly="true">
      <xsd:simpleType>
        <xsd:restriction base="dms:Unknown"/>
      </xsd:simpleType>
    </xsd:element>
    <xsd:element name="CreatedDate" ma:index="15" nillable="true" ma:displayName="作成年月日" ma:hidden="true" ma:internalName="CreatedDate" ma:readOnly="true">
      <xsd:simpleType>
        <xsd:restriction base="dms:Unknown"/>
      </xsd:simpleType>
    </xsd:element>
    <xsd:element name="FixationStatus" ma:index="16" nillable="true" ma:displayName="確定状況" ma:hidden="true" ma:internalName="FixationStatus" ma:readOnly="true">
      <xsd:simpleType>
        <xsd:restriction base="dms:Unknown"/>
      </xsd:simpleType>
    </xsd:element>
    <xsd:element name="EditorWithSpace" ma:index="18" nillable="true" ma:displayName="更新者　　　　　　" ma:hidden="true" ma:internalName="EditorWithSpace" ma:readOnly="tru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ma:readOnly="true"/>
        <xsd:element ref="dc:title" minOccurs="0" maxOccurs="1" ma:index="17" ma:displayName="タイトル" ma:readOnly="tru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3.xml><?xml version="1.0" encoding="utf-8"?>
<p:properties xmlns:p="http://schemas.microsoft.com/office/2006/metadata/properties" xmlns:xsi="http://www.w3.org/2001/XMLSchema-instance">
  <documentManagement/>
</p:properties>
</file>

<file path=customXml/itemProps1.xml><?xml version="1.0" encoding="utf-8"?>
<ds:datastoreItem xmlns:ds="http://schemas.openxmlformats.org/officeDocument/2006/customXml" ds:itemID="{84064558-724D-4C56-8BDB-9B6A9970C1F0}">
  <ds:schemaRefs>
    <ds:schemaRef ds:uri="http://schemas.microsoft.com/sharepoint/v3/contenttype/forms"/>
  </ds:schemaRefs>
</ds:datastoreItem>
</file>

<file path=customXml/itemProps2.xml><?xml version="1.0" encoding="utf-8"?>
<ds:datastoreItem xmlns:ds="http://schemas.openxmlformats.org/officeDocument/2006/customXml" ds:itemID="{0B195580-BA72-474B-988A-F31D32A6849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B97BE19-CDDD-400E-817A-CFDD13F7EC12"/>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3.xml><?xml version="1.0" encoding="utf-8"?>
<ds:datastoreItem xmlns:ds="http://schemas.openxmlformats.org/officeDocument/2006/customXml" ds:itemID="{FF317927-C56E-4C5C-B4A7-71FDDF747CE4}">
  <ds:schemaRefs>
    <ds:schemaRef ds:uri="8B97BE19-CDDD-400E-817A-CFDD13F7EC12"/>
    <ds:schemaRef ds:uri="http://schemas.microsoft.com/office/2006/documentManagement/types"/>
    <ds:schemaRef ds:uri="http://purl.org/dc/terms/"/>
    <ds:schemaRef ds:uri="http://www.w3.org/XML/1998/namespace"/>
    <ds:schemaRef ds:uri="http://schemas.microsoft.com/office/2006/metadata/properties"/>
    <ds:schemaRef ds:uri="http://schemas.openxmlformats.org/package/2006/metadata/core-properties"/>
    <ds:schemaRef ds:uri="http://purl.org/dc/dcmitype/"/>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blank</Template>
  <TotalTime>5387</TotalTime>
  <Words>1008</Words>
  <Application>Microsoft Office PowerPoint</Application>
  <PresentationFormat>ユーザー設定</PresentationFormat>
  <Paragraphs>146</Paragraphs>
  <Slides>2</Slides>
  <Notes>2</Notes>
  <HiddenSlides>0</HiddenSlides>
  <MMClips>0</MMClips>
  <ScaleCrop>false</ScaleCrop>
  <HeadingPairs>
    <vt:vector size="6" baseType="variant">
      <vt:variant>
        <vt:lpstr>使用されているフォント</vt:lpstr>
      </vt:variant>
      <vt:variant>
        <vt:i4>14</vt:i4>
      </vt:variant>
      <vt:variant>
        <vt:lpstr>テーマ</vt:lpstr>
      </vt:variant>
      <vt:variant>
        <vt:i4>1</vt:i4>
      </vt:variant>
      <vt:variant>
        <vt:lpstr>スライド タイトル</vt:lpstr>
      </vt:variant>
      <vt:variant>
        <vt:i4>2</vt:i4>
      </vt:variant>
    </vt:vector>
  </HeadingPairs>
  <TitlesOfParts>
    <vt:vector size="17" baseType="lpstr">
      <vt:lpstr>Arial Rounded MT Bold</vt:lpstr>
      <vt:lpstr>ＤＨＰ特太ゴシック体</vt:lpstr>
      <vt:lpstr>HGPｺﾞｼｯｸE</vt:lpstr>
      <vt:lpstr>HGP創英角ｺﾞｼｯｸUB</vt:lpstr>
      <vt:lpstr>HGS創英角ｺﾞｼｯｸUB</vt:lpstr>
      <vt:lpstr>HG丸ｺﾞｼｯｸM-PRO</vt:lpstr>
      <vt:lpstr>ＭＳ Ｐゴシック</vt:lpstr>
      <vt:lpstr>MS UI Gothic</vt:lpstr>
      <vt:lpstr>ＭＳ 明朝</vt:lpstr>
      <vt:lpstr>メイリオ</vt:lpstr>
      <vt:lpstr>Arial</vt:lpstr>
      <vt:lpstr>Calibri</vt:lpstr>
      <vt:lpstr>Century</vt:lpstr>
      <vt:lpstr>Times New Roman</vt:lpstr>
      <vt:lpstr>blank</vt:lpstr>
      <vt:lpstr>PowerPoint プレゼンテーション</vt:lpstr>
      <vt:lpstr>PowerPoint プレゼンテーション</vt:lpstr>
    </vt:vector>
  </TitlesOfParts>
  <Company>厚生労働省</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厚生労働省ネットワークシステム</dc:creator>
  <cp:lastModifiedBy>河野 道子(kouno-michiko)</cp:lastModifiedBy>
  <cp:revision>366</cp:revision>
  <cp:lastPrinted>2020-03-25T13:08:28Z</cp:lastPrinted>
  <dcterms:created xsi:type="dcterms:W3CDTF">2013-03-28T00:47:26Z</dcterms:created>
  <dcterms:modified xsi:type="dcterms:W3CDTF">2020-03-25T13:15:12Z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0x0101002DA299AC048A4B8EA9C1D19079C1A32200DDEB008D4F00BE4F8CE0E476F4F8A392</vt:lpwstr>
  </property>
</Properties>
</file>