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561263" cy="10693400"/>
  <p:notesSz cx="6807200" cy="99393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0" userDrawn="1">
          <p15:clr>
            <a:srgbClr val="A4A3A4"/>
          </p15:clr>
        </p15:guide>
        <p15:guide id="2" pos="4542" userDrawn="1">
          <p15:clr>
            <a:srgbClr val="A4A3A4"/>
          </p15:clr>
        </p15:guide>
        <p15:guide id="3" pos="2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79646"/>
    <a:srgbClr val="FF9900"/>
    <a:srgbClr val="FFC000"/>
    <a:srgbClr val="FCDDC4"/>
    <a:srgbClr val="FFCC66"/>
    <a:srgbClr val="99FF99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58" autoAdjust="0"/>
    <p:restoredTop sz="94660"/>
  </p:normalViewPr>
  <p:slideViewPr>
    <p:cSldViewPr>
      <p:cViewPr>
        <p:scale>
          <a:sx n="125" d="100"/>
          <a:sy n="125" d="100"/>
        </p:scale>
        <p:origin x="1476" y="90"/>
      </p:cViewPr>
      <p:guideLst>
        <p:guide orient="horz" pos="200"/>
        <p:guide pos="4542"/>
        <p:guide pos="2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F19B79-E96B-41C0-AB72-7AB850A499DA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85975" y="746125"/>
            <a:ext cx="26352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470C79-5B39-427C-8399-2ACFEF34A0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194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70C79-5B39-427C-8399-2ACFEF34A0B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8086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470C79-5B39-427C-8399-2ACFEF34A0B9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8952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1916" y="428232"/>
            <a:ext cx="1701284" cy="912404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78063" y="428232"/>
            <a:ext cx="4977831" cy="91240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78063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43642" y="2495127"/>
            <a:ext cx="3339558" cy="70571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6B299-398B-4979-9E73-E20F41E712D2}" type="datetimeFigureOut">
              <a:rPr kumimoji="1" lang="ja-JP" altLang="en-US" smtClean="0"/>
              <a:pPr/>
              <a:t>2020/3/26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927FFD-3D24-4EC2-AEC8-E83A8D96C0AC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w-sodan.jp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角丸四角形 2"/>
          <p:cNvSpPr/>
          <p:nvPr/>
        </p:nvSpPr>
        <p:spPr>
          <a:xfrm>
            <a:off x="351631" y="4414300"/>
            <a:ext cx="6858794" cy="5148000"/>
          </a:xfrm>
          <a:prstGeom prst="roundRect">
            <a:avLst>
              <a:gd name="adj" fmla="val 2682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rgbClr val="F7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819380" y="2309507"/>
            <a:ext cx="3934155" cy="1439075"/>
          </a:xfrm>
          <a:prstGeom prst="rect">
            <a:avLst/>
          </a:prstGeom>
          <a:solidFill>
            <a:srgbClr val="FFFF99"/>
          </a:solidFill>
          <a:ln w="19050">
            <a:solidFill>
              <a:schemeClr val="accent6"/>
            </a:solidFill>
            <a:prstDash val="sysDot"/>
          </a:ln>
        </p:spPr>
        <p:txBody>
          <a:bodyPr wrap="square" lIns="108000" tIns="72000">
            <a:noAutofit/>
          </a:bodyPr>
          <a:lstStyle/>
          <a:p>
            <a:pPr marL="180975" lvl="0" indent="-180975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l"/>
            </a:pPr>
            <a:endParaRPr lang="ja-JP" altLang="ja-JP" sz="40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51631" y="426728"/>
            <a:ext cx="6857207" cy="936000"/>
          </a:xfrm>
          <a:prstGeom prst="rect">
            <a:avLst/>
          </a:prstGeom>
          <a:solidFill>
            <a:schemeClr val="accent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「</a:t>
            </a:r>
            <a:r>
              <a:rPr lang="ja-JP" altLang="en-US" sz="2800" dirty="0" smtClean="0">
                <a:solidFill>
                  <a:schemeClr val="bg1"/>
                </a:solidFill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働き方改革推進支援助成金</a:t>
            </a:r>
            <a:r>
              <a:rPr lang="ja-JP" altLang="en-US" sz="1000" dirty="0" smtClean="0">
                <a:solidFill>
                  <a:schemeClr val="bg1"/>
                </a:solidFill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（</a:t>
            </a:r>
            <a:r>
              <a:rPr lang="en-US" altLang="ja-JP" sz="1000" dirty="0" smtClean="0">
                <a:solidFill>
                  <a:schemeClr val="bg1"/>
                </a:solidFill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※1</a:t>
            </a:r>
            <a:r>
              <a:rPr lang="ja-JP" altLang="en-US" sz="1000" dirty="0" smtClean="0">
                <a:solidFill>
                  <a:schemeClr val="bg1"/>
                </a:solidFill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）</a:t>
            </a:r>
            <a:r>
              <a:rPr kumimoji="1" lang="en-US" altLang="ja-JP" sz="2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｣</a:t>
            </a:r>
            <a:r>
              <a:rPr kumimoji="1" lang="ja-JP" altLang="en-US" sz="28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のご案内</a:t>
            </a:r>
            <a:endParaRPr kumimoji="1" lang="en-US" altLang="ja-JP" sz="28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ＭＳ 明朝" pitchFamily="17" charset="-128"/>
              <a:ea typeface="ＤＨＰ特太ゴシック体" pitchFamily="2" charset="-128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（</a:t>
            </a:r>
            <a:r>
              <a:rPr lang="ja-JP" altLang="en-US" sz="2000" dirty="0">
                <a:solidFill>
                  <a:schemeClr val="bg1"/>
                </a:solidFill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テレワーク</a:t>
            </a:r>
            <a:r>
              <a:rPr kumimoji="1" lang="ja-JP" altLang="en-US" sz="200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ＭＳ 明朝" pitchFamily="17" charset="-128"/>
                <a:ea typeface="ＤＨＰ特太ゴシック体" pitchFamily="2" charset="-128"/>
                <a:cs typeface="Times New Roman" pitchFamily="18" charset="0"/>
              </a:rPr>
              <a:t>コース）</a:t>
            </a:r>
            <a:endParaRPr kumimoji="1" lang="en-US" altLang="ja-JP" sz="200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ＭＳ 明朝" pitchFamily="17" charset="-128"/>
              <a:ea typeface="ＤＨＰ特太ゴシック体" pitchFamily="2" charset="-128"/>
              <a:cs typeface="Times New Roman" pitchFamily="18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0" y="457200"/>
            <a:ext cx="75612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MS UI Gothic" pitchFamily="50" charset="-128"/>
              <a:ea typeface="MS UI Gothic" pitchFamily="50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S UI Gothic" pitchFamily="50" charset="-128"/>
                <a:ea typeface="MS UI Gothic" pitchFamily="50" charset="-128"/>
                <a:cs typeface="Times New Roman" pitchFamily="18" charset="0"/>
              </a:rPr>
              <a:t>　　　　　　　　　　　　　　　　　　　　　　　　　　　</a:t>
            </a:r>
            <a:r>
              <a:rPr kumimoji="1" lang="ja-JP" altLang="en-US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MS UI Gothic" pitchFamily="50" charset="-128"/>
                <a:ea typeface="MS UI Gothic" pitchFamily="50" charset="-128"/>
                <a:cs typeface="Times New Roman" pitchFamily="18" charset="0"/>
              </a:rPr>
              <a:t>							</a:t>
            </a:r>
            <a:endParaRPr kumimoji="1" lang="ja-JP" altLang="en-US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066" name="Rectangle 18"/>
          <p:cNvSpPr>
            <a:spLocks noChangeArrowheads="1"/>
          </p:cNvSpPr>
          <p:nvPr/>
        </p:nvSpPr>
        <p:spPr bwMode="auto">
          <a:xfrm>
            <a:off x="0" y="914400"/>
            <a:ext cx="7561263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2303304" y="88900"/>
            <a:ext cx="30332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ja-JP" b="1" dirty="0" smtClean="0">
                <a:latin typeface="MS UI Gothic" pitchFamily="50" charset="-128"/>
                <a:ea typeface="MS UI Gothic" pitchFamily="50" charset="-128"/>
                <a:cs typeface="Times New Roman" pitchFamily="18" charset="0"/>
              </a:rPr>
              <a:t>　</a:t>
            </a:r>
            <a:r>
              <a:rPr lang="ja-JP" altLang="ja-JP" sz="16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中小企業事業主の</a:t>
            </a:r>
            <a:r>
              <a:rPr lang="ja-JP" altLang="en-US" sz="16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皆さま</a:t>
            </a:r>
            <a:r>
              <a:rPr lang="ja-JP" altLang="ja-JP" sz="16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へ</a:t>
            </a:r>
            <a:r>
              <a:rPr lang="ja-JP" altLang="ja-JP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</a:t>
            </a:r>
            <a:endParaRPr lang="ja-JP" altLang="en-US" b="1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855799" y="2329947"/>
            <a:ext cx="3939450" cy="1349976"/>
          </a:xfrm>
          <a:prstGeom prst="rect">
            <a:avLst/>
          </a:prstGeom>
          <a:noFill/>
          <a:ln>
            <a:noFill/>
          </a:ln>
        </p:spPr>
        <p:txBody>
          <a:bodyPr wrap="square" lIns="108000" tIns="72000">
            <a:spAutoFit/>
          </a:bodyPr>
          <a:lstStyle/>
          <a:p>
            <a:pPr marL="180975" lvl="0" indent="-180975" fontAlgn="base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l"/>
            </a:pPr>
            <a:r>
              <a:rPr lang="ja-JP" altLang="en-US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社員の育児や介護と仕事の両立を支援したい</a:t>
            </a:r>
            <a:endParaRPr lang="ja-JP" altLang="ja-JP" sz="13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180975" lvl="0" indent="-180975" eaLnBrk="0" fontAlgn="base" hangingPunct="0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l"/>
            </a:pPr>
            <a:r>
              <a:rPr lang="ja-JP" altLang="en-US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社員の通勤負担を軽減したい</a:t>
            </a:r>
            <a:endParaRPr lang="en-US" altLang="ja-JP" sz="1300" b="1" dirty="0" smtClean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180975" lvl="0" indent="-180975" eaLnBrk="0" fontAlgn="base" hangingPunct="0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l"/>
            </a:pPr>
            <a:r>
              <a:rPr lang="ja-JP" altLang="en-US" sz="1300" b="1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ワーク・ライフ・バランスを推進</a:t>
            </a:r>
            <a:r>
              <a:rPr lang="ja-JP" altLang="ja-JP" sz="1300" b="1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して社員</a:t>
            </a:r>
            <a:r>
              <a:rPr lang="ja-JP" altLang="ja-JP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の</a:t>
            </a:r>
            <a:r>
              <a:rPr lang="ja-JP" altLang="en-US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や</a:t>
            </a:r>
            <a:r>
              <a:rPr lang="ja-JP" altLang="ja-JP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る</a:t>
            </a:r>
            <a:r>
              <a:rPr lang="ja-JP" altLang="ja-JP" sz="1300" b="1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気をアップさせたい</a:t>
            </a:r>
            <a:endParaRPr lang="ja-JP" altLang="ja-JP" sz="1300" b="1" dirty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180975" lvl="0" indent="-180975" eaLnBrk="0" fontAlgn="base" hangingPunct="0">
              <a:spcBef>
                <a:spcPts val="600"/>
              </a:spcBef>
              <a:spcAft>
                <a:spcPct val="0"/>
              </a:spcAft>
              <a:buFont typeface="Wingdings" pitchFamily="2" charset="2"/>
              <a:buChar char="l"/>
            </a:pPr>
            <a:r>
              <a:rPr lang="ja-JP" altLang="en-US" sz="1300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優秀な人材を確保したい</a:t>
            </a:r>
            <a:endParaRPr lang="ja-JP" altLang="ja-JP" sz="1300" b="1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828111" y="3822700"/>
            <a:ext cx="6556443" cy="575918"/>
          </a:xfrm>
          <a:prstGeom prst="rect">
            <a:avLst/>
          </a:prstGeom>
        </p:spPr>
        <p:txBody>
          <a:bodyPr wrap="square" lIns="0" tIns="72000" rIns="36000">
            <a:spAutoFit/>
          </a:bodyPr>
          <a:lstStyle/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１　令和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２年度より、「時間外労働等改善助成金」から名称変更しました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。</a:t>
            </a:r>
            <a:endParaRPr lang="ja-JP" altLang="en-US" sz="900" dirty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※2 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「労働時間等の設定の改善」とは、各事業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場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における労働時間、年次有給休暇等に関する事項について労働者</a:t>
            </a:r>
            <a:endParaRPr lang="en-US" altLang="ja-JP" sz="900" dirty="0" smtClean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lvl="0"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の生活と健康に配慮するとともに、多様な働き方に対応した、より良いものとしていくことをいいます。</a:t>
            </a:r>
            <a:endParaRPr lang="ja-JP" altLang="en-US" sz="90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2485231" y="4518000"/>
            <a:ext cx="4723137" cy="432166"/>
          </a:xfrm>
          <a:prstGeom prst="rect">
            <a:avLst/>
          </a:prstGeom>
        </p:spPr>
        <p:txBody>
          <a:bodyPr wrap="square" bIns="36000">
            <a:spAutoFit/>
          </a:bodyPr>
          <a:lstStyle/>
          <a:p>
            <a:pPr eaLnBrk="0" fontAlgn="base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テレワークの導入・実施に関して、以下の取組をいずれか１つ以上実施してください。取組に要した費用を助成します。</a:t>
            </a:r>
            <a:endParaRPr lang="ja-JP" altLang="en-US" sz="110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2485231" y="10055604"/>
            <a:ext cx="320632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defTabSz="914400">
              <a:tabLst>
                <a:tab pos="266700" algn="l"/>
              </a:tabLst>
            </a:pPr>
            <a:r>
              <a:rPr lang="ja-JP" b="1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厚生労働省・都道府県</a:t>
            </a:r>
            <a:r>
              <a:rPr lang="ja-JP" b="1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労働局</a:t>
            </a:r>
            <a:endParaRPr lang="ja-JP" b="1" dirty="0">
              <a:latin typeface="HG丸ｺﾞｼｯｸM-PRO" pitchFamily="50" charset="-128"/>
              <a:ea typeface="HG丸ｺﾞｼｯｸM-PRO" pitchFamily="50" charset="-128"/>
              <a:cs typeface="ＭＳ Ｐゴシック" charset="-128"/>
            </a:endParaRPr>
          </a:p>
        </p:txBody>
      </p:sp>
      <p:pic>
        <p:nvPicPr>
          <p:cNvPr id="41" name="図 21" descr="マーク最小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53688" y="10062000"/>
            <a:ext cx="397424" cy="39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テキスト ボックス 23"/>
          <p:cNvSpPr txBox="1"/>
          <p:nvPr/>
        </p:nvSpPr>
        <p:spPr>
          <a:xfrm>
            <a:off x="579905" y="1406407"/>
            <a:ext cx="6480000" cy="880241"/>
          </a:xfrm>
          <a:prstGeom prst="rect">
            <a:avLst/>
          </a:prstGeom>
          <a:noFill/>
        </p:spPr>
        <p:txBody>
          <a:bodyPr wrap="square" lIns="36000" rIns="36000" rtlCol="0">
            <a:spAutoFit/>
          </a:bodyPr>
          <a:lstStyle/>
          <a:p>
            <a:pPr algn="ctr">
              <a:lnSpc>
                <a:spcPct val="110000"/>
              </a:lnSpc>
            </a:pPr>
            <a:r>
              <a:rPr kumimoji="1"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労働時間等の設定の改善</a:t>
            </a:r>
            <a:r>
              <a:rPr kumimoji="1" lang="en-US" altLang="ja-JP" sz="1200" baseline="30000" dirty="0" smtClean="0">
                <a:latin typeface="HGP創英角ｺﾞｼｯｸUB" pitchFamily="50" charset="-128"/>
                <a:ea typeface="HGP創英角ｺﾞｼｯｸUB" pitchFamily="50" charset="-128"/>
              </a:rPr>
              <a:t>※</a:t>
            </a:r>
            <a:r>
              <a:rPr kumimoji="1" lang="ja-JP" altLang="en-US" sz="1200" baseline="30000" dirty="0" smtClean="0">
                <a:latin typeface="HGP創英角ｺﾞｼｯｸUB" pitchFamily="50" charset="-128"/>
                <a:ea typeface="HGP創英角ｺﾞｼｯｸUB" pitchFamily="50" charset="-128"/>
              </a:rPr>
              <a:t>２</a:t>
            </a:r>
            <a:r>
              <a:rPr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及び仕事</a:t>
            </a:r>
            <a:r>
              <a:rPr lang="ja-JP" altLang="en-US" sz="1200" dirty="0">
                <a:latin typeface="HGP創英角ｺﾞｼｯｸUB" pitchFamily="50" charset="-128"/>
                <a:ea typeface="HGP創英角ｺﾞｼｯｸUB" pitchFamily="50" charset="-128"/>
              </a:rPr>
              <a:t>と生活の</a:t>
            </a:r>
            <a:r>
              <a:rPr lang="ja-JP" altLang="en-US" sz="1200" dirty="0" smtClean="0">
                <a:latin typeface="HGP創英角ｺﾞｼｯｸUB" pitchFamily="50" charset="-128"/>
                <a:ea typeface="HGP創英角ｺﾞｼｯｸUB" pitchFamily="50" charset="-128"/>
              </a:rPr>
              <a:t>調和の推進のため、</a:t>
            </a:r>
            <a:endParaRPr lang="en-US" altLang="ja-JP" sz="1200" dirty="0" smtClean="0">
              <a:latin typeface="HGP創英角ｺﾞｼｯｸUB" pitchFamily="50" charset="-128"/>
              <a:ea typeface="HGP創英角ｺﾞｼｯｸUB" pitchFamily="50" charset="-128"/>
            </a:endParaRPr>
          </a:p>
          <a:p>
            <a:pPr algn="ctr"/>
            <a:r>
              <a:rPr kumimoji="1" lang="ja-JP" altLang="en-US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在宅</a:t>
            </a:r>
            <a:r>
              <a:rPr lang="ja-JP" altLang="en-US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または</a:t>
            </a:r>
            <a:r>
              <a:rPr kumimoji="1" lang="ja-JP" altLang="en-US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サテライトオフィスにおいて就業するテレワーク</a:t>
            </a:r>
            <a:r>
              <a:rPr kumimoji="1" lang="ja-JP" altLang="en-US" dirty="0" smtClean="0">
                <a:latin typeface="HGP創英角ｺﾞｼｯｸUB" pitchFamily="50" charset="-128"/>
                <a:ea typeface="HGP創英角ｺﾞｼｯｸUB" pitchFamily="50" charset="-128"/>
              </a:rPr>
              <a:t>に取り組む</a:t>
            </a:r>
            <a: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  <a:t/>
            </a:r>
            <a:br>
              <a:rPr kumimoji="1" lang="en-US" altLang="ja-JP" dirty="0" smtClean="0">
                <a:latin typeface="HGP創英角ｺﾞｼｯｸUB" pitchFamily="50" charset="-128"/>
                <a:ea typeface="HGP創英角ｺﾞｼｯｸUB" pitchFamily="50" charset="-128"/>
              </a:rPr>
            </a:br>
            <a:r>
              <a:rPr kumimoji="1" lang="ja-JP" altLang="en-US" dirty="0" smtClean="0">
                <a:ln w="9525">
                  <a:noFill/>
                </a:ln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中小企業事業主を支援します！</a:t>
            </a:r>
            <a:endParaRPr kumimoji="1" lang="ja-JP" altLang="en-US" dirty="0">
              <a:ln w="9525">
                <a:noFill/>
              </a:ln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042122"/>
              </p:ext>
            </p:extLst>
          </p:nvPr>
        </p:nvGraphicFramePr>
        <p:xfrm>
          <a:off x="540000" y="4966055"/>
          <a:ext cx="6479999" cy="14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8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47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0798">
                <a:tc row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ja-JP" altLang="en-US" dirty="0" smtClean="0"/>
                        <a:t>　</a:t>
                      </a:r>
                      <a:endParaRPr lang="ja-JP" altLang="en-US" dirty="0"/>
                    </a:p>
                  </a:txBody>
                  <a:tcPr marL="54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テレワーク用通信機器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(※)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の導入・運用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（例）・</a:t>
                      </a:r>
                      <a:r>
                        <a:rPr kumimoji="1" lang="en-US" altLang="ja-JP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VPN</a:t>
                      </a: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装置　・ｗｅｂ会議用機器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・社内のパソコンを遠隔操作するための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　機器、ソフトウェア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・保守サポートの導入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・クラウドサービスの導入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　・サテライトオフィス等の利用料　など</a:t>
                      </a:r>
                      <a:endParaRPr kumimoji="1"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1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en-US" altLang="ja-JP" sz="1000" b="1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kumimoji="1" lang="ja-JP" altLang="en-US" sz="1000" b="1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パソコン、タブレット、スマートフォンの　　</a:t>
                      </a:r>
                      <a:endParaRPr kumimoji="1" lang="en-US" altLang="ja-JP" sz="1000" b="1" dirty="0" smtClean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000" b="1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ja-JP" altLang="en-US" sz="1000" b="1" baseline="0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　</a:t>
                      </a:r>
                      <a:r>
                        <a:rPr kumimoji="1" lang="ja-JP" altLang="en-US" sz="1000" b="1" dirty="0" smtClean="0">
                          <a:solidFill>
                            <a:srgbClr val="FF0000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購入費用は対象となりません</a:t>
                      </a:r>
                      <a:endParaRPr kumimoji="1" lang="en-US" altLang="ja-JP" sz="1000" b="1" dirty="0" smtClean="0">
                        <a:solidFill>
                          <a:srgbClr val="FF0000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-650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marL="54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就業規則・労使協定等の作成・変更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HGP創英角ｺﾞｼｯｸUB" pitchFamily="50" charset="-128"/>
                        <a:ea typeface="HGP創英角ｺﾞｼｯｸUB" pitchFamily="50" charset="-128"/>
                        <a:cs typeface="Times New Roman" pitchFamily="18" charset="0"/>
                      </a:endParaRPr>
                    </a:p>
                    <a:p>
                      <a:pPr marL="0" indent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0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（例）テレワーク勤務に関する規定の整備</a:t>
                      </a:r>
                      <a:endParaRPr lang="en-US" altLang="ja-JP" sz="10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</a:txBody>
                  <a:tcPr marL="72000" marR="72000" marT="54000" marB="54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79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-650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marL="54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eaLnBrk="0" fontAlgn="base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20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労務管理担当者に対する研修</a:t>
                      </a:r>
                      <a:endParaRPr lang="en-US" altLang="ja-JP" sz="1200" dirty="0" smtClean="0">
                        <a:solidFill>
                          <a:schemeClr val="tx1"/>
                        </a:solidFill>
                        <a:latin typeface="HGP創英角ｺﾞｼｯｸUB" pitchFamily="50" charset="-128"/>
                        <a:ea typeface="HGP創英角ｺﾞｼｯｸUB" pitchFamily="50" charset="-128"/>
                        <a:cs typeface="Times New Roman" pitchFamily="18" charset="0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798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-65088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</a:p>
                  </a:txBody>
                  <a:tcPr marL="54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労働者に対する研修、周知・啓発</a:t>
                      </a:r>
                      <a:endParaRPr kumimoji="1" lang="en-US" altLang="ja-JP" sz="12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P創英角ｺﾞｼｯｸUB" pitchFamily="50" charset="-128"/>
                        <a:ea typeface="HGP創英角ｺﾞｼｯｸUB" pitchFamily="50" charset="-128"/>
                        <a:cs typeface="Times New Roman" pitchFamily="18" charset="0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8987555"/>
                  </a:ext>
                </a:extLst>
              </a:tr>
              <a:tr h="35232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0" dirty="0" smtClean="0">
                          <a:solidFill>
                            <a:schemeClr val="tx1"/>
                          </a:solidFill>
                        </a:rPr>
                        <a:t>□</a:t>
                      </a:r>
                    </a:p>
                  </a:txBody>
                  <a:tcPr marL="54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20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外部専門家（社会保険労務士など）による導入のためのコンサルティング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1" name="円/楕円 30"/>
          <p:cNvSpPr/>
          <p:nvPr/>
        </p:nvSpPr>
        <p:spPr>
          <a:xfrm>
            <a:off x="5306716" y="2329032"/>
            <a:ext cx="1343942" cy="1343942"/>
          </a:xfrm>
          <a:prstGeom prst="ellipse">
            <a:avLst/>
          </a:prstGeom>
          <a:solidFill>
            <a:schemeClr val="accent6"/>
          </a:solidFill>
          <a:ln w="63500" cmpd="dbl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テレワーク</a:t>
            </a:r>
            <a:endParaRPr kumimoji="1" lang="ja-JP" altLang="en-US" sz="10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4716960" y="2689069"/>
            <a:ext cx="609600" cy="6832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32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ＭＳ Ｐゴシック" pitchFamily="50" charset="-128"/>
              </a:rPr>
              <a:t>＝</a:t>
            </a:r>
            <a:endParaRPr lang="ja-JP" altLang="ja-JP" sz="32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ＭＳ Ｐゴシック" pitchFamily="50" charset="-128"/>
            </a:endParaRPr>
          </a:p>
        </p:txBody>
      </p:sp>
      <p:graphicFrame>
        <p:nvGraphicFramePr>
          <p:cNvPr id="27" name="表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293166"/>
              </p:ext>
            </p:extLst>
          </p:nvPr>
        </p:nvGraphicFramePr>
        <p:xfrm>
          <a:off x="540000" y="8064331"/>
          <a:ext cx="2491332" cy="1351534"/>
        </p:xfrm>
        <a:graphic>
          <a:graphicData uri="http://schemas.openxmlformats.org/drawingml/2006/table">
            <a:tbl>
              <a:tblPr/>
              <a:tblGrid>
                <a:gridCol w="934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85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000" kern="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成果目標</a:t>
                      </a:r>
                      <a:r>
                        <a:rPr 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の</a:t>
                      </a:r>
                      <a: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/>
                      </a:r>
                      <a:b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</a:br>
                      <a:r>
                        <a:rPr 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達成</a:t>
                      </a:r>
                      <a:r>
                        <a:rPr lang="ja-JP" sz="1000" kern="1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状況</a:t>
                      </a: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ja-JP" sz="1100" kern="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達成</a:t>
                      </a:r>
                      <a:endParaRPr lang="ja-JP" altLang="ja-JP" sz="1100" kern="1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1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未達成</a:t>
                      </a: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0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補助率</a:t>
                      </a:r>
                      <a:endParaRPr lang="ja-JP" sz="1000" kern="1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200" b="0" kern="100" dirty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３</a:t>
                      </a:r>
                      <a:r>
                        <a:rPr lang="ja-JP" sz="1200" b="0" kern="100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／</a:t>
                      </a:r>
                      <a:r>
                        <a:rPr lang="ja-JP" altLang="en-US" sz="1200" b="0" kern="100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４</a:t>
                      </a:r>
                      <a:endParaRPr lang="ja-JP" sz="1200" b="0" kern="10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kern="1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１</a:t>
                      </a:r>
                      <a:r>
                        <a:rPr lang="ja-JP" altLang="ja-JP" sz="1200" b="0" kern="1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／</a:t>
                      </a:r>
                      <a:r>
                        <a:rPr lang="ja-JP" altLang="en-US" sz="1200" b="0" kern="1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２</a:t>
                      </a:r>
                      <a:endParaRPr lang="ja-JP" altLang="ja-JP" sz="1200" b="0" kern="100" dirty="0" smtClean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1</a:t>
                      </a:r>
                      <a:r>
                        <a:rPr lang="ja-JP" altLang="en-US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人当たり</a:t>
                      </a:r>
                      <a: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/>
                      </a:r>
                      <a:b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</a:br>
                      <a:r>
                        <a:rPr lang="ja-JP" altLang="en-US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の上限額</a:t>
                      </a:r>
                      <a:endParaRPr lang="en-US" altLang="ja-JP" sz="1000" kern="100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２０万円</a:t>
                      </a:r>
                      <a:endParaRPr lang="ja-JP" sz="1200" b="0" kern="10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kern="1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１０万円</a:t>
                      </a:r>
                      <a:endParaRPr lang="ja-JP" altLang="ja-JP" sz="1200" b="0" kern="100" dirty="0" smtClean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816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１企業当たり</a:t>
                      </a:r>
                      <a: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/>
                      </a:r>
                      <a:br>
                        <a:rPr lang="en-US" altLang="ja-JP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</a:br>
                      <a:r>
                        <a:rPr lang="ja-JP" altLang="en-US" sz="1000" kern="1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/>
                        </a:rPr>
                        <a:t>の上限額</a:t>
                      </a:r>
                      <a:endParaRPr lang="ja-JP" sz="1000" kern="1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altLang="en-US" sz="1200" b="0" kern="100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１５０万円</a:t>
                      </a:r>
                      <a:endParaRPr lang="ja-JP" sz="1200" b="0" kern="100" dirty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kern="100" dirty="0" smtClean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/>
                        </a:rPr>
                        <a:t>１００万円</a:t>
                      </a:r>
                      <a:endParaRPr lang="ja-JP" altLang="ja-JP" sz="1200" b="0" kern="100" dirty="0" smtClean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/>
                      </a:endParaRPr>
                    </a:p>
                  </a:txBody>
                  <a:tcPr marL="60957" marR="60957" marT="0" marB="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368372"/>
              </p:ext>
            </p:extLst>
          </p:nvPr>
        </p:nvGraphicFramePr>
        <p:xfrm>
          <a:off x="540000" y="7013430"/>
          <a:ext cx="6480796" cy="9978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66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3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247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対象経費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72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0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助成額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72000" marR="36000" marT="36000" marB="36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8851">
                <a:tc>
                  <a:txBody>
                    <a:bodyPr/>
                    <a:lstStyle/>
                    <a:p>
                      <a:pPr algn="just"/>
                      <a:r>
                        <a:rPr lang="ja-JP" altLang="ja-JP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itchFamily="18" charset="0"/>
                        </a:rPr>
                        <a:t>謝金、旅費、借損料、会議費、雑役務費、印刷製本費、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itchFamily="18" charset="0"/>
                        </a:rPr>
                        <a:t>備品費、機械装置等購入費、</a:t>
                      </a:r>
                      <a:r>
                        <a:rPr lang="ja-JP" altLang="ja-JP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  <a:cs typeface="Times New Roman" pitchFamily="18" charset="0"/>
                        </a:rPr>
                        <a:t>委託費</a:t>
                      </a:r>
                      <a:endParaRPr lang="en-US" altLang="ja-JP" sz="1200" b="0" dirty="0" smtClean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  <a:cs typeface="Times New Roman" pitchFamily="18" charset="0"/>
                      </a:endParaRPr>
                    </a:p>
                    <a:p>
                      <a:pPr algn="just"/>
                      <a:endParaRPr kumimoji="1" lang="en-US" altLang="ja-JP" sz="4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（注）</a:t>
                      </a:r>
                      <a:r>
                        <a:rPr kumimoji="1" lang="en-US" altLang="ja-JP" sz="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 </a:t>
                      </a:r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契約形態が、リース契約、ライセンス契約、サービス利用契約などで</a:t>
                      </a:r>
                      <a:endParaRPr kumimoji="1" lang="en-US" altLang="ja-JP" sz="80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algn="just"/>
                      <a:r>
                        <a:rPr kumimoji="1" lang="ja-JP" altLang="en-US" sz="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「評価期間」を超える契約の場合は、「評価期間」の間の経費のみが対象</a:t>
                      </a:r>
                      <a:endParaRPr kumimoji="1" lang="ja-JP" altLang="en-US" sz="800" dirty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72000" marR="36000" marT="36000" marB="36000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just" eaLnBrk="0" fontAlgn="base" hangingPunct="0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    </a:t>
                      </a:r>
                      <a:r>
                        <a:rPr kumimoji="1" lang="ja-JP" altLang="en-US" sz="1200" b="0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対象経費の</a:t>
                      </a:r>
                      <a:r>
                        <a:rPr kumimoji="1" lang="ja-JP" altLang="en-US" sz="1200" b="0" u="none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合計額　</a:t>
                      </a:r>
                      <a:r>
                        <a:rPr kumimoji="1" lang="en-US" altLang="ja-JP" sz="1200" b="0" u="none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×</a:t>
                      </a:r>
                      <a:r>
                        <a:rPr kumimoji="1" lang="ja-JP" altLang="en-US" sz="1200" b="0" u="none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　</a:t>
                      </a:r>
                      <a:r>
                        <a:rPr kumimoji="1" lang="ja-JP" altLang="en-US" sz="1200" b="1" u="none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補助率</a:t>
                      </a:r>
                      <a:endParaRPr kumimoji="1" lang="en-US" altLang="ja-JP" sz="400" b="0" u="none" dirty="0" smtClean="0">
                        <a:solidFill>
                          <a:srgbClr val="FF0000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  <a:p>
                      <a:pPr marL="0" lvl="0" indent="0" algn="just" eaLnBrk="0" fontAlgn="base" hangingPunct="0">
                        <a:lnSpc>
                          <a:spcPts val="17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1100" baseline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kumimoji="1" lang="ja-JP" altLang="en-US" sz="11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（上記の額を超える場合は</a:t>
                      </a:r>
                      <a:r>
                        <a:rPr kumimoji="1" lang="ja-JP" altLang="en-US" sz="1100" u="none" dirty="0" smtClean="0">
                          <a:solidFill>
                            <a:srgbClr val="FF0000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上限額</a:t>
                      </a:r>
                      <a:r>
                        <a:rPr kumimoji="1" lang="en-US" altLang="ja-JP" sz="1100" u="none" baseline="300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1100" u="none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）</a:t>
                      </a:r>
                      <a:endParaRPr kumimoji="1" lang="en-US" altLang="ja-JP" sz="1100" u="none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lvl="0" indent="0" algn="just" eaLnBrk="0" fontAlgn="base" hangingPunct="0">
                        <a:lnSpc>
                          <a:spcPts val="2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endParaRPr kumimoji="1" lang="en-US" altLang="ja-JP" sz="400" u="sng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lvl="0" indent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※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「１人当たりの上限額」</a:t>
                      </a:r>
                      <a:r>
                        <a:rPr kumimoji="1" lang="en-US" altLang="ja-JP" sz="8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×</a:t>
                      </a: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対象労働者数　又は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lvl="0" indent="0" algn="just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kumimoji="1" lang="ja-JP" altLang="en-US" sz="800" b="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「１企業当たりの上限額」のいずれか低い方の額</a:t>
                      </a:r>
                      <a:endParaRPr kumimoji="1" lang="en-US" altLang="ja-JP" sz="800" b="0" dirty="0" smtClean="0">
                        <a:solidFill>
                          <a:schemeClr val="tx1"/>
                        </a:solidFill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72000" marR="36000" marT="36000" marB="36000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6" name="正方形/長方形 35"/>
          <p:cNvSpPr/>
          <p:nvPr/>
        </p:nvSpPr>
        <p:spPr>
          <a:xfrm>
            <a:off x="3094831" y="8064331"/>
            <a:ext cx="3925093" cy="1351534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  <a:prstDash val="sys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144000" tIns="36000" rIns="36000" bIns="36000" rtlCol="0" anchor="ctr" anchorCtr="0"/>
          <a:lstStyle/>
          <a:p>
            <a:pPr>
              <a:lnSpc>
                <a:spcPct val="110000"/>
              </a:lnSpc>
            </a:pPr>
            <a:r>
              <a:rPr kumimoji="1" lang="ja-JP" altLang="en-US" sz="1100" dirty="0" smtClean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＜支給額の例＞</a:t>
            </a:r>
            <a:endParaRPr kumimoji="1" lang="en-US" altLang="ja-JP" sz="1100" dirty="0" smtClean="0">
              <a:solidFill>
                <a:schemeClr val="accent6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労働者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１００人の企業で、</a:t>
            </a:r>
            <a:endParaRPr kumimoji="1" lang="en-US" altLang="ja-JP" sz="10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総務、経理部門５人に１人当たり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万円の機器を導入する場合</a:t>
            </a:r>
            <a:endParaRPr kumimoji="1" lang="en-US" altLang="ja-JP" sz="2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所要額　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０万円</a:t>
            </a:r>
            <a:r>
              <a:rPr lang="en-US" altLang="ja-JP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５人　＝</a:t>
            </a:r>
            <a:r>
              <a:rPr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１５０万円</a:t>
            </a:r>
            <a:endParaRPr lang="en-US" altLang="ja-JP" sz="10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0000"/>
              </a:lnSpc>
            </a:pPr>
            <a:endParaRPr lang="en-US" altLang="ja-JP" sz="4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10000"/>
              </a:lnSpc>
            </a:pP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○成果目標</a:t>
            </a:r>
            <a:r>
              <a:rPr lang="ja-JP" altLang="en-US" sz="1000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達成の場合</a:t>
            </a:r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→ </a:t>
            </a:r>
            <a:r>
              <a:rPr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５人＝</a:t>
            </a:r>
            <a:r>
              <a:rPr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１００</a:t>
            </a:r>
            <a:r>
              <a:rPr kumimoji="1" lang="ja-JP" altLang="en-US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万円を助成</a:t>
            </a:r>
            <a:r>
              <a:rPr kumimoji="1" lang="en-US" altLang="ja-JP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/>
            </a:r>
            <a:br>
              <a:rPr kumimoji="1" lang="en-US" altLang="ja-JP" sz="1000" b="1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</a:br>
            <a:r>
              <a:rPr kumimoji="1"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成果目標</a:t>
            </a:r>
            <a:r>
              <a:rPr lang="ja-JP" altLang="en-US" sz="1000" u="sng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未達成の場合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→ 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万円</a:t>
            </a:r>
            <a:r>
              <a:rPr lang="en-US" altLang="ja-JP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５人＝５０万円を助成</a:t>
            </a:r>
            <a:endParaRPr kumimoji="1" lang="ja-JP" altLang="en-US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1526556" y="6558067"/>
            <a:ext cx="5747368" cy="4647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Century" pitchFamily="18" charset="0"/>
                <a:ea typeface="HG丸ｺﾞｼｯｸM-PRO" pitchFamily="50" charset="-128"/>
                <a:cs typeface="Times New Roman" pitchFamily="18" charset="0"/>
              </a:rPr>
              <a:t>支給対象となる取組の実施</a:t>
            </a: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に要した費用のうち、下の「対象経費」に該当するものに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lvl="0" fontAlgn="base">
              <a:lnSpc>
                <a:spcPct val="1100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ついて、</a:t>
            </a:r>
            <a:r>
              <a:rPr lang="ja-JP" altLang="en-US" sz="11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成果目標の達成状況</a:t>
            </a:r>
            <a:r>
              <a:rPr lang="en-US" altLang="ja-JP" sz="11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※</a:t>
            </a:r>
            <a:r>
              <a:rPr lang="ja-JP" altLang="en-US" sz="1100" u="sng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に応じて</a:t>
            </a: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助成します。</a:t>
            </a:r>
            <a:r>
              <a:rPr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※</a:t>
            </a: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成果目標・評価期間は裏面参照。</a:t>
            </a:r>
            <a:endParaRPr lang="en-US" altLang="ja-JP" sz="11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</p:txBody>
      </p:sp>
      <p:sp>
        <p:nvSpPr>
          <p:cNvPr id="2" name="ホームベース 1"/>
          <p:cNvSpPr/>
          <p:nvPr/>
        </p:nvSpPr>
        <p:spPr>
          <a:xfrm>
            <a:off x="351631" y="4561460"/>
            <a:ext cx="2172194" cy="324000"/>
          </a:xfrm>
          <a:prstGeom prst="homePlat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rtlCol="0" anchor="ctr"/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支給対象となる取組</a:t>
            </a:r>
            <a:endParaRPr kumimoji="1" lang="ja-JP" altLang="en-US" sz="16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9" name="ホームベース 48"/>
          <p:cNvSpPr/>
          <p:nvPr/>
        </p:nvSpPr>
        <p:spPr>
          <a:xfrm>
            <a:off x="351631" y="6621523"/>
            <a:ext cx="1174925" cy="324000"/>
          </a:xfrm>
          <a:prstGeom prst="homePlat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36000" rIns="36000" bIns="36000" rtlCol="0" anchor="ctr"/>
          <a:lstStyle/>
          <a:p>
            <a:r>
              <a:rPr kumimoji="1" lang="ja-JP" altLang="en-US" sz="16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支給額</a:t>
            </a:r>
            <a:endParaRPr kumimoji="1" lang="ja-JP" altLang="en-US" sz="16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" name="ホームベース 50"/>
          <p:cNvSpPr/>
          <p:nvPr/>
        </p:nvSpPr>
        <p:spPr>
          <a:xfrm>
            <a:off x="351631" y="9648000"/>
            <a:ext cx="6856737" cy="306000"/>
          </a:xfrm>
          <a:prstGeom prst="homePlate">
            <a:avLst/>
          </a:prstGeom>
          <a:solidFill>
            <a:srgbClr val="F79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0" rIns="36000" bIns="0" rtlCol="0" anchor="ctr"/>
          <a:lstStyle/>
          <a:p>
            <a:r>
              <a:rPr kumimoji="1" lang="ja-JP" altLang="en-US" sz="13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 </a:t>
            </a:r>
            <a:r>
              <a:rPr kumimoji="1" lang="en-US" altLang="ja-JP" sz="13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※ </a:t>
            </a:r>
            <a:r>
              <a:rPr kumimoji="1" lang="ja-JP" altLang="en-US" sz="1300" dirty="0" smtClean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成果目標、ご利用の流れ、対象事業主の要件 等については裏面をご確認ください。</a:t>
            </a:r>
            <a:endParaRPr kumimoji="1" lang="ja-JP" altLang="en-US" sz="13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"/>
          <p:cNvSpPr txBox="1">
            <a:spLocks noChangeArrowheads="1"/>
          </p:cNvSpPr>
          <p:nvPr/>
        </p:nvSpPr>
        <p:spPr bwMode="auto">
          <a:xfrm>
            <a:off x="340387" y="8538004"/>
            <a:ext cx="6870038" cy="1810896"/>
          </a:xfrm>
          <a:prstGeom prst="roundRect">
            <a:avLst>
              <a:gd name="adj" fmla="val 12459"/>
            </a:avLst>
          </a:prstGeom>
          <a:solidFill>
            <a:schemeClr val="accent6">
              <a:lumMod val="20000"/>
              <a:lumOff val="80000"/>
            </a:schemeClr>
          </a:solidFill>
          <a:ln w="38100">
            <a:solidFill>
              <a:schemeClr val="accent6"/>
            </a:solidFill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1260000" tIns="36000" rIns="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1285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r>
              <a:rPr kumimoji="1" lang="ja-JP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   </a:t>
            </a:r>
            <a:endParaRPr lang="en-US" altLang="ja-JP" sz="1100" dirty="0" smtClean="0">
              <a:solidFill>
                <a:schemeClr val="tx1"/>
              </a:solidFill>
              <a:latin typeface="ＭＳ Ｐゴシック" pitchFamily="50" charset="-128"/>
              <a:ea typeface="ＭＳ Ｐゴシック" pitchFamily="50" charset="-128"/>
              <a:cs typeface="ＭＳ 明朝" pitchFamily="17" charset="-128"/>
            </a:endParaRPr>
          </a:p>
        </p:txBody>
      </p:sp>
      <p:sp>
        <p:nvSpPr>
          <p:cNvPr id="19" name="下矢印 18"/>
          <p:cNvSpPr/>
          <p:nvPr/>
        </p:nvSpPr>
        <p:spPr>
          <a:xfrm>
            <a:off x="4003749" y="5340180"/>
            <a:ext cx="324000" cy="144000"/>
          </a:xfrm>
          <a:prstGeom prst="downArrow">
            <a:avLst/>
          </a:prstGeom>
          <a:solidFill>
            <a:srgbClr val="FFC0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下矢印 16"/>
          <p:cNvSpPr/>
          <p:nvPr/>
        </p:nvSpPr>
        <p:spPr>
          <a:xfrm>
            <a:off x="3140349" y="4774980"/>
            <a:ext cx="324000" cy="144000"/>
          </a:xfrm>
          <a:prstGeom prst="downArrow">
            <a:avLst/>
          </a:prstGeom>
          <a:solidFill>
            <a:srgbClr val="FFC000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/>
          <p:cNvSpPr/>
          <p:nvPr/>
        </p:nvSpPr>
        <p:spPr>
          <a:xfrm>
            <a:off x="472605" y="4035354"/>
            <a:ext cx="6020544" cy="695225"/>
          </a:xfrm>
          <a:prstGeom prst="rect">
            <a:avLst/>
          </a:prstGeom>
          <a:solidFill>
            <a:srgbClr val="FFFF99"/>
          </a:solidFill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432000" rIns="72000" rtlCol="0" anchor="ctr"/>
          <a:lstStyle/>
          <a:p>
            <a:r>
              <a:rPr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「働き方改革推進支援助成金交付申請書」</a:t>
            </a: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を事業実施計画書などの</a:t>
            </a:r>
            <a: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  <a:t/>
            </a:r>
            <a:br>
              <a:rPr lang="en-US" altLang="ja-JP" sz="1200" dirty="0" smtClean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 smtClean="0">
                <a:latin typeface="HG丸ｺﾞｼｯｸM-PRO" pitchFamily="50" charset="-128"/>
                <a:ea typeface="HG丸ｺﾞｼｯｸM-PRO" pitchFamily="50" charset="-128"/>
              </a:rPr>
              <a:t>必要書類とともに、テレワーク相談センターに提出（</a:t>
            </a:r>
            <a:r>
              <a:rPr lang="ja-JP" altLang="en-US" sz="1200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締切は</a:t>
            </a:r>
            <a:r>
              <a:rPr lang="en-US" altLang="ja-JP" sz="1200" u="sng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12</a:t>
            </a:r>
            <a:r>
              <a:rPr lang="ja-JP" altLang="en-US" sz="1200" u="sng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月</a:t>
            </a:r>
            <a:r>
              <a:rPr lang="en-US" altLang="ja-JP" sz="1200" u="sng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u="sng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日（火）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）</a:t>
            </a:r>
            <a:endParaRPr lang="en-US" altLang="ja-JP" sz="12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en-US" altLang="ja-JP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　</a:t>
            </a:r>
            <a:r>
              <a:rPr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後日、</a:t>
            </a:r>
            <a:r>
              <a:rPr kumimoji="1" lang="ja-JP" altLang="en-US" sz="105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厚生労働省から交付決定通知書が送付されます</a:t>
            </a:r>
            <a:endParaRPr kumimoji="1" lang="ja-JP" altLang="en-US" sz="8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580231" y="4123538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Arial Rounded MT Bold" pitchFamily="34" charset="0"/>
              </a:rPr>
              <a:t>1</a:t>
            </a:r>
            <a:endParaRPr kumimoji="1" lang="ja-JP" altLang="en-US" sz="1600" dirty="0">
              <a:latin typeface="Arial Rounded MT Bold" pitchFamily="34" charset="0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311549" y="5520515"/>
            <a:ext cx="5898876" cy="497065"/>
          </a:xfrm>
          <a:prstGeom prst="rect">
            <a:avLst/>
          </a:prstGeom>
          <a:solidFill>
            <a:srgbClr val="FFFF99"/>
          </a:solidFill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indent="1524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  事業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実施期間終了後、テレワーク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</a:rPr>
              <a:t>相談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</a:rPr>
              <a:t>センター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に</a:t>
            </a:r>
            <a:r>
              <a:rPr lang="ja-JP" altLang="ja-JP" sz="1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支給申請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（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締切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は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３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月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１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日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（月））</a:t>
            </a:r>
            <a:endParaRPr lang="en-US" altLang="ja-JP" sz="1100" dirty="0" smtClean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lvl="0" indent="15240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105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</a:t>
            </a:r>
            <a:r>
              <a:rPr lang="ja-JP" altLang="en-US" sz="105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厚生労働省から支給されます</a:t>
            </a:r>
            <a:endParaRPr lang="ja-JP" altLang="ja-JP" sz="1050" dirty="0" smtClean="0"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1354831" y="557530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Arial Rounded MT Bold" pitchFamily="34" charset="0"/>
              </a:rPr>
              <a:t>3</a:t>
            </a:r>
            <a:endParaRPr kumimoji="1" lang="ja-JP" altLang="en-US" sz="1600" dirty="0">
              <a:latin typeface="Arial Rounded MT Bold" pitchFamily="34" charset="0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930617" y="10304101"/>
            <a:ext cx="514885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050" dirty="0" smtClean="0">
                <a:latin typeface="+mj-ea"/>
                <a:ea typeface="+mj-ea"/>
              </a:rPr>
              <a:t>(R2.4</a:t>
            </a:r>
            <a:r>
              <a:rPr kumimoji="1" lang="en-US" altLang="ja-JP" sz="1050" dirty="0" smtClean="0">
                <a:latin typeface="+mj-ea"/>
                <a:ea typeface="+mj-ea"/>
              </a:rPr>
              <a:t>)</a:t>
            </a:r>
            <a:endParaRPr kumimoji="1" lang="ja-JP" altLang="en-US" sz="1050" dirty="0">
              <a:latin typeface="+mj-ea"/>
              <a:ea typeface="+mj-ea"/>
            </a:endParaRPr>
          </a:p>
        </p:txBody>
      </p:sp>
      <p:sp>
        <p:nvSpPr>
          <p:cNvPr id="28" name="正方形/長方形 27"/>
          <p:cNvSpPr/>
          <p:nvPr/>
        </p:nvSpPr>
        <p:spPr>
          <a:xfrm>
            <a:off x="1344805" y="2784443"/>
            <a:ext cx="5970396" cy="646775"/>
          </a:xfrm>
          <a:prstGeom prst="rect">
            <a:avLst/>
          </a:prstGeom>
        </p:spPr>
        <p:txBody>
          <a:bodyPr wrap="square" bIns="36000">
            <a:spAutoFit/>
          </a:bodyPr>
          <a:lstStyle/>
          <a:p>
            <a:pPr fontAlgn="base">
              <a:lnSpc>
                <a:spcPts val="16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上記「成果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目標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」を達成したかどうかは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、事業実施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期間（交付決定の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日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から令和３年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２月</a:t>
            </a:r>
            <a:r>
              <a:rPr lang="en-US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15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日まで）中の、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１か月から６か月の期間で設定する「評価期間</a:t>
            </a:r>
            <a:r>
              <a:rPr lang="en-US" altLang="ja-JP" sz="1100" baseline="300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」</a:t>
            </a:r>
            <a:r>
              <a:rPr lang="en-US" altLang="ja-JP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 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で判断します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。</a:t>
            </a:r>
            <a:endParaRPr lang="en-US" altLang="ja-JP" sz="1100" dirty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eaLnBrk="0" fontAlgn="base" hangingPunct="0">
              <a:lnSpc>
                <a:spcPts val="12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ja-JP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</a:t>
            </a:r>
            <a:r>
              <a:rPr lang="ja-JP" altLang="en-US" sz="9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評価期間は申請者が事業実施計画を作成する際に自ら設定</a:t>
            </a:r>
            <a:r>
              <a:rPr lang="ja-JP" altLang="en-US" sz="9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します。</a:t>
            </a:r>
            <a:endParaRPr lang="ja-JP" altLang="en-US" sz="1100" dirty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</p:txBody>
      </p:sp>
      <p:sp>
        <p:nvSpPr>
          <p:cNvPr id="29" name="正方形/長方形 28"/>
          <p:cNvSpPr/>
          <p:nvPr/>
        </p:nvSpPr>
        <p:spPr>
          <a:xfrm>
            <a:off x="1362557" y="715616"/>
            <a:ext cx="6017295" cy="420496"/>
          </a:xfrm>
          <a:prstGeom prst="rect">
            <a:avLst/>
          </a:prstGeom>
        </p:spPr>
        <p:txBody>
          <a:bodyPr wrap="square" bIns="36000">
            <a:spAutoFit/>
          </a:bodyPr>
          <a:lstStyle/>
          <a:p>
            <a:pPr fontAlgn="base">
              <a:lnSpc>
                <a:spcPts val="1400"/>
              </a:lnSpc>
              <a:spcBef>
                <a:spcPct val="0"/>
              </a:spcBef>
              <a:spcAft>
                <a:spcPct val="0"/>
              </a:spcAft>
            </a:pP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本助成金の「支給対象となる取組」を実施するにあたっては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、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以下の「成果目標</a:t>
            </a:r>
            <a:r>
              <a:rPr lang="ja-JP" altLang="ja-JP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」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をすべて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達成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すること</a:t>
            </a:r>
            <a:r>
              <a:rPr lang="ja-JP" altLang="ja-JP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を目指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してください</a:t>
            </a:r>
            <a:r>
              <a:rPr lang="ja-JP" altLang="en-US" sz="1100" dirty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（達成状況に応じて支給額が</a:t>
            </a:r>
            <a:r>
              <a:rPr lang="ja-JP" altLang="en-US" sz="1100" dirty="0" smtClean="0"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変わります）。</a:t>
            </a:r>
            <a:endParaRPr lang="ja-JP" altLang="en-US" sz="1100" dirty="0"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</p:txBody>
      </p:sp>
      <p:sp>
        <p:nvSpPr>
          <p:cNvPr id="32" name="正方形/長方形 31"/>
          <p:cNvSpPr/>
          <p:nvPr/>
        </p:nvSpPr>
        <p:spPr>
          <a:xfrm>
            <a:off x="885549" y="4959180"/>
            <a:ext cx="5912400" cy="324000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b="1" dirty="0" smtClean="0">
                <a:solidFill>
                  <a:srgbClr val="FF9900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交付決定後、</a:t>
            </a:r>
            <a:r>
              <a:rPr lang="ja-JP" altLang="ja-JP" sz="1200" b="1" dirty="0">
                <a:solidFill>
                  <a:srgbClr val="FF9900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提出した計画に沿って取組を実施</a:t>
            </a:r>
            <a:endParaRPr lang="ja-JP" altLang="en-US" sz="1200" b="1" dirty="0">
              <a:solidFill>
                <a:srgbClr val="FF9900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4" name="円/楕円 23"/>
          <p:cNvSpPr/>
          <p:nvPr/>
        </p:nvSpPr>
        <p:spPr>
          <a:xfrm>
            <a:off x="972000" y="5013180"/>
            <a:ext cx="216000" cy="216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latin typeface="Arial Rounded MT Bold" pitchFamily="34" charset="0"/>
              </a:rPr>
              <a:t>2</a:t>
            </a:r>
            <a:endParaRPr kumimoji="1" lang="ja-JP" altLang="en-US" sz="1600" dirty="0">
              <a:latin typeface="Arial Rounded MT Bold" pitchFamily="34" charset="0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57311" y="3594100"/>
            <a:ext cx="6862160" cy="28800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ご利用</a:t>
            </a:r>
            <a:r>
              <a:rPr lang="ja-JP" altLang="en-US" sz="14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の流れ</a:t>
            </a:r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7627736"/>
              </p:ext>
            </p:extLst>
          </p:nvPr>
        </p:nvGraphicFramePr>
        <p:xfrm>
          <a:off x="415568" y="1185025"/>
          <a:ext cx="6738497" cy="14879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24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660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59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b="0" dirty="0" smtClean="0">
                          <a:solidFill>
                            <a:schemeClr val="bg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①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b="0" dirty="0" smtClean="0">
                          <a:solidFill>
                            <a:schemeClr val="tx1"/>
                          </a:solidFill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評価期間に１回以上、対象労働者全員に、在宅またはサテライトオフィスにおいて就業するテレワークを実施させる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597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②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05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評価期間において、対象労働者が在宅またはサテライトオフィスにおいてテレワークを実施した日数の週間平均を、</a:t>
                      </a:r>
                      <a:r>
                        <a:rPr lang="en-US" altLang="ja-JP" sz="105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/>
                      </a:r>
                      <a:br>
                        <a:rPr lang="en-US" altLang="ja-JP" sz="105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</a:br>
                      <a:r>
                        <a:rPr lang="ja-JP" altLang="en-US" sz="105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１日以上とする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597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50" b="0" dirty="0" smtClean="0">
                          <a:solidFill>
                            <a:schemeClr val="bg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③</a:t>
                      </a:r>
                      <a:endParaRPr kumimoji="1" lang="ja-JP" altLang="en-US" sz="1050" b="0" dirty="0">
                        <a:solidFill>
                          <a:schemeClr val="bg1"/>
                        </a:solidFill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eaLnBrk="0" fontAlgn="base" hangingPunct="0">
                        <a:lnSpc>
                          <a:spcPct val="11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ja-JP" altLang="en-US" sz="1050" b="0" dirty="0" smtClean="0">
                          <a:solidFill>
                            <a:schemeClr val="tx1"/>
                          </a:solidFill>
                          <a:latin typeface="HGP創英角ｺﾞｼｯｸUB" pitchFamily="50" charset="-128"/>
                          <a:ea typeface="HGP創英角ｺﾞｼｯｸUB" pitchFamily="50" charset="-128"/>
                          <a:cs typeface="Times New Roman" pitchFamily="18" charset="0"/>
                        </a:rPr>
                        <a:t>所定外労働の削減について、労働者の月間平均所定外労働時間数を前年と比較して５時間以上削減させる</a:t>
                      </a:r>
                    </a:p>
                  </a:txBody>
                  <a:tcPr marL="72000" marR="72000" anchor="ctr">
                    <a:lnL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5" name="角丸四角形 14"/>
          <p:cNvSpPr/>
          <p:nvPr/>
        </p:nvSpPr>
        <p:spPr>
          <a:xfrm>
            <a:off x="495655" y="8705338"/>
            <a:ext cx="1681199" cy="380407"/>
          </a:xfrm>
          <a:prstGeom prst="roundRect">
            <a:avLst>
              <a:gd name="adj" fmla="val 24725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ja-JP" altLang="ja-JP" sz="1400" dirty="0" smtClean="0">
                <a:latin typeface="HGP創英角ｺﾞｼｯｸUB" pitchFamily="50" charset="-128"/>
                <a:ea typeface="HGP創英角ｺﾞｼｯｸUB" pitchFamily="50" charset="-128"/>
                <a:cs typeface="Times New Roman" pitchFamily="18" charset="0"/>
              </a:rPr>
              <a:t>お問い合わせ先</a:t>
            </a:r>
            <a:endParaRPr lang="ja-JP" altLang="ja-JP" sz="1400" dirty="0">
              <a:latin typeface="HGP創英角ｺﾞｼｯｸUB" pitchFamily="50" charset="-128"/>
              <a:ea typeface="HGP創英角ｺﾞｼｯｸUB" pitchFamily="50" charset="-128"/>
              <a:cs typeface="ＭＳ Ｐゴシック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539366" y="9206030"/>
            <a:ext cx="1175142" cy="260126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B w="152400" h="50800" prst="softRound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7652" tIns="94131" rIns="37652" bIns="52041" rtlCol="0" anchor="ctr"/>
          <a:lstStyle/>
          <a:p>
            <a:pPr algn="ctr"/>
            <a:r>
              <a:rPr lang="ja-JP" altLang="en-US" sz="900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テレワーク　相談</a:t>
            </a:r>
            <a:endParaRPr lang="ja-JP" altLang="en-US" sz="9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1714508" y="9200356"/>
            <a:ext cx="421496" cy="266590"/>
          </a:xfrm>
          <a:prstGeom prst="roundRect">
            <a:avLst>
              <a:gd name="adj" fmla="val 3872"/>
            </a:avLst>
          </a:prstGeom>
          <a:solidFill>
            <a:schemeClr val="tx1">
              <a:lumMod val="65000"/>
              <a:lumOff val="35000"/>
            </a:schemeClr>
          </a:solidFill>
          <a:ln w="12700">
            <a:solidFill>
              <a:schemeClr val="tx1">
                <a:lumMod val="65000"/>
                <a:lumOff val="35000"/>
              </a:schemeClr>
            </a:solidFill>
          </a:ln>
          <a:effectLst>
            <a:outerShdw blurRad="38100" dist="254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381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000" tIns="81955" rIns="54000" bIns="52041" rtlCol="0" anchor="ctr"/>
          <a:lstStyle/>
          <a:p>
            <a:pPr algn="ctr"/>
            <a:r>
              <a:rPr lang="ja-JP" altLang="en-US" sz="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ja-JP" altLang="en-US" sz="8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検 索</a:t>
            </a:r>
          </a:p>
        </p:txBody>
      </p:sp>
      <p:sp>
        <p:nvSpPr>
          <p:cNvPr id="36" name="角丸四角形 35"/>
          <p:cNvSpPr/>
          <p:nvPr/>
        </p:nvSpPr>
        <p:spPr>
          <a:xfrm>
            <a:off x="402931" y="6697798"/>
            <a:ext cx="4104000" cy="5040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角丸四角形 36"/>
          <p:cNvSpPr/>
          <p:nvPr/>
        </p:nvSpPr>
        <p:spPr>
          <a:xfrm>
            <a:off x="407286" y="7573781"/>
            <a:ext cx="4104000" cy="652246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Rectangle 13"/>
          <p:cNvSpPr>
            <a:spLocks noChangeArrowheads="1"/>
          </p:cNvSpPr>
          <p:nvPr/>
        </p:nvSpPr>
        <p:spPr bwMode="auto">
          <a:xfrm>
            <a:off x="323624" y="6766123"/>
            <a:ext cx="4540301" cy="57242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</a:t>
            </a:r>
            <a:r>
              <a:rPr lang="ja-JP" altLang="en-US" sz="1350" dirty="0">
                <a:solidFill>
                  <a:schemeClr val="accent6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➊</a:t>
            </a:r>
            <a:r>
              <a:rPr kumimoji="1" lang="ja-JP" altLang="en-US" sz="135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 </a:t>
            </a:r>
            <a:r>
              <a:rPr kumimoji="1" lang="ja-JP" altLang="en-US" sz="135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itchFamily="18" charset="0"/>
              </a:rPr>
              <a:t>テレワークを新規で導入する</a:t>
            </a:r>
            <a:r>
              <a:rPr kumimoji="1" lang="ja-JP" altLang="en-U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Times New Roman" pitchFamily="18" charset="0"/>
              </a:rPr>
              <a:t>中小企業事業主</a:t>
            </a:r>
            <a:r>
              <a:rPr kumimoji="1" lang="ja-JP" altLang="en-US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P創英角ｺﾞｼｯｸUB" pitchFamily="50" charset="-128"/>
                <a:ea typeface="HGP創英角ｺﾞｼｯｸUB" pitchFamily="50" charset="-128"/>
                <a:cs typeface="Times New Roman" pitchFamily="18" charset="0"/>
              </a:rPr>
              <a:t>　</a:t>
            </a:r>
            <a:endParaRPr lang="en-US" altLang="ja-JP" sz="13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266700" marR="0" lvl="0" indent="-266700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　</a:t>
            </a:r>
            <a:r>
              <a:rPr kumimoji="1" lang="ja-JP" altLang="en-US" sz="1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  </a:t>
            </a:r>
            <a:r>
              <a:rPr kumimoji="1" lang="en-US" altLang="ja-JP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※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 </a:t>
            </a:r>
            <a:r>
              <a:rPr kumimoji="1" lang="ja-JP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試行的に導入している事業主も対象です</a:t>
            </a:r>
            <a:endParaRPr kumimoji="1" lang="en-US" altLang="ja-JP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266700" marR="0" lvl="0" indent="-266700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en-US" altLang="ja-JP" sz="1000" dirty="0" smtClean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  <a:cs typeface="Times New Roman" pitchFamily="18" charset="0"/>
            </a:endParaRPr>
          </a:p>
        </p:txBody>
      </p:sp>
      <p:sp>
        <p:nvSpPr>
          <p:cNvPr id="39" name="正方形/長方形 38"/>
          <p:cNvSpPr/>
          <p:nvPr/>
        </p:nvSpPr>
        <p:spPr>
          <a:xfrm>
            <a:off x="332605" y="6261100"/>
            <a:ext cx="6877820" cy="28800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対象となる中小企業事業主</a:t>
            </a:r>
            <a:endParaRPr kumimoji="1" lang="ja-JP" altLang="en-US" sz="14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3470054"/>
              </p:ext>
            </p:extLst>
          </p:nvPr>
        </p:nvGraphicFramePr>
        <p:xfrm>
          <a:off x="4602511" y="6652903"/>
          <a:ext cx="2551555" cy="16042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33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7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54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9356">
                <a:tc gridSpan="3">
                  <a:txBody>
                    <a:bodyPr/>
                    <a:lstStyle/>
                    <a:p>
                      <a:pPr lvl="0" algn="ctr" fontAlgn="base">
                        <a:lnSpc>
                          <a:spcPts val="1300"/>
                        </a:lnSpc>
                        <a:spcBef>
                          <a:spcPct val="0"/>
                        </a:spcBef>
                      </a:pPr>
                      <a:r>
                        <a:rPr lang="ja-JP" altLang="en-US" sz="1100" b="1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中小企業事業主の範囲</a:t>
                      </a:r>
                      <a:endParaRPr lang="en-US" altLang="ja-JP" sz="800" b="1" dirty="0" smtClean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lvl="0" algn="ctr" fontAlgn="base">
                        <a:lnSpc>
                          <a:spcPts val="13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</a:pP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Ａ</a:t>
                      </a:r>
                      <a:r>
                        <a:rPr lang="ja-JP" altLang="en-US" sz="800" dirty="0" smtClean="0">
                          <a:solidFill>
                            <a:schemeClr val="tx1"/>
                          </a:solidFill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または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Ｂの要件を満たす企業が中小企業になります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36000" marB="1800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 marL="54000" marR="540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dirty="0">
                        <a:latin typeface="+mn-ea"/>
                        <a:ea typeface="+mn-ea"/>
                      </a:endParaRPr>
                    </a:p>
                  </a:txBody>
                  <a:tcPr marL="54000" marR="5400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51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業種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ja-JP" altLang="en-US" sz="8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Ａ</a:t>
                      </a: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.</a:t>
                      </a:r>
                      <a:r>
                        <a:rPr lang="en-US" altLang="ja-JP" sz="8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資本または</a:t>
                      </a: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/>
                      </a:r>
                      <a:b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</a:b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   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出資額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8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Ｂ</a:t>
                      </a: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.</a:t>
                      </a:r>
                      <a:r>
                        <a:rPr lang="en-US" altLang="ja-JP" sz="800" baseline="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常時使用する</a:t>
                      </a: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/>
                      </a:r>
                      <a:b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</a:b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      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労働者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4400">
                <a:tc>
                  <a:txBody>
                    <a:bodyPr/>
                    <a:lstStyle/>
                    <a:p>
                      <a:pPr algn="l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小売業</a:t>
                      </a: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/>
                      </a:r>
                      <a:b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</a:br>
                      <a:r>
                        <a:rPr lang="en-US" altLang="ja-JP" sz="7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(</a:t>
                      </a:r>
                      <a:r>
                        <a:rPr lang="ja-JP" altLang="en-US" sz="7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飲食店を含む</a:t>
                      </a:r>
                      <a:r>
                        <a:rPr lang="en-US" altLang="ja-JP" sz="7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) </a:t>
                      </a:r>
                      <a:endParaRPr kumimoji="1" lang="ja-JP" altLang="en-US" sz="7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200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サービス業 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5,000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万円以下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人以下</a:t>
                      </a: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200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卸売業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１億円以下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100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2005">
                <a:tc>
                  <a:txBody>
                    <a:bodyPr/>
                    <a:lstStyle/>
                    <a:p>
                      <a:pPr algn="l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その他の業種 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54000" marR="54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３億円以下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300</a:t>
                      </a:r>
                      <a:r>
                        <a:rPr lang="ja-JP" altLang="en-US" sz="800" dirty="0" smtClean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人以下</a:t>
                      </a:r>
                      <a:endParaRPr kumimoji="1" lang="ja-JP" altLang="en-US" sz="8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L="36000" marR="36000" marT="0" marB="0"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1" name="Rectangle 13"/>
          <p:cNvSpPr>
            <a:spLocks noChangeArrowheads="1"/>
          </p:cNvSpPr>
          <p:nvPr/>
        </p:nvSpPr>
        <p:spPr bwMode="auto">
          <a:xfrm>
            <a:off x="322286" y="7534635"/>
            <a:ext cx="4235501" cy="732065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266700" marR="0" lvl="0" indent="-266700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ja-JP" alt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</a:t>
            </a:r>
            <a:r>
              <a:rPr lang="ja-JP" altLang="en-US" sz="1350" dirty="0">
                <a:solidFill>
                  <a:schemeClr val="accent6">
                    <a:lumMod val="75000"/>
                  </a:schemeClr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➋</a:t>
            </a:r>
            <a:r>
              <a:rPr kumimoji="1" lang="ja-JP" altLang="en-U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Ｐゴシック" pitchFamily="50" charset="-128"/>
              </a:rPr>
              <a:t> </a:t>
            </a:r>
            <a:r>
              <a:rPr kumimoji="1" lang="ja-JP" altLang="en-US" sz="135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ＭＳ Ｐゴシック" pitchFamily="50" charset="-128"/>
              </a:rPr>
              <a:t>テレワークを継続して活用する</a:t>
            </a:r>
            <a:r>
              <a:rPr lang="ja-JP" altLang="en-US" sz="1350" dirty="0" smtClean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itchFamily="18" charset="0"/>
              </a:rPr>
              <a:t>中小</a:t>
            </a:r>
            <a:r>
              <a:rPr lang="ja-JP" altLang="en-US" sz="1350" dirty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itchFamily="18" charset="0"/>
              </a:rPr>
              <a:t>企業事業</a:t>
            </a:r>
            <a:r>
              <a:rPr lang="ja-JP" altLang="en-US" sz="1350" dirty="0" smtClean="0">
                <a:solidFill>
                  <a:schemeClr val="tx1"/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  <a:cs typeface="Times New Roman" pitchFamily="18" charset="0"/>
              </a:rPr>
              <a:t>主</a:t>
            </a:r>
            <a:endParaRPr lang="en-US" altLang="ja-JP" sz="1350" dirty="0" smtClean="0">
              <a:solidFill>
                <a:schemeClr val="tx1"/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  <a:cs typeface="Times New Roman" pitchFamily="18" charset="0"/>
            </a:endParaRPr>
          </a:p>
          <a:p>
            <a:pPr marL="447675" lvl="0" indent="-266700"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 </a:t>
            </a:r>
            <a:r>
              <a:rPr lang="en-US" altLang="ja-JP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※ 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過去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に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本助成金を受給した事業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主は、対象労働者を２倍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に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marL="447675" lvl="0" indent="-266700" fontAlgn="base">
              <a:spcBef>
                <a:spcPct val="0"/>
              </a:spcBef>
              <a:spcAft>
                <a:spcPct val="0"/>
              </a:spcAft>
            </a:pPr>
            <a:r>
              <a:rPr lang="en-US" altLang="ja-JP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     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増加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してテレワークに取り組む場合に、２回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まで受給が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可能です</a:t>
            </a:r>
            <a:endParaRPr lang="en-US" altLang="ja-JP" sz="1000" dirty="0" smtClean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  <a:cs typeface="Times New Roman" pitchFamily="18" charset="0"/>
            </a:endParaRPr>
          </a:p>
        </p:txBody>
      </p:sp>
      <p:sp>
        <p:nvSpPr>
          <p:cNvPr id="55" name="Rectangle 13"/>
          <p:cNvSpPr>
            <a:spLocks noChangeArrowheads="1"/>
          </p:cNvSpPr>
          <p:nvPr/>
        </p:nvSpPr>
        <p:spPr bwMode="auto">
          <a:xfrm>
            <a:off x="476799" y="7183392"/>
            <a:ext cx="4030613" cy="426432"/>
          </a:xfrm>
          <a:prstGeom prst="rect">
            <a:avLst/>
          </a:prstGeom>
          <a:noFill/>
          <a:ln>
            <a:solidFill>
              <a:schemeClr val="bg1">
                <a:alpha val="0"/>
              </a:schemeClr>
            </a:solidFill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0" tIns="45720" rIns="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266700" marR="0" lvl="0" indent="-266700" algn="ctr" defTabSz="914400" rtl="0" eaLnBrk="1" fontAlgn="base" latinLnBrk="0" hangingPunct="1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ja-JP" altLang="en-US" sz="1500" dirty="0">
                <a:solidFill>
                  <a:schemeClr val="tx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itchFamily="18" charset="0"/>
              </a:rPr>
              <a:t>または</a:t>
            </a:r>
            <a:endParaRPr lang="en-US" altLang="ja-JP" sz="1500" dirty="0" smtClean="0">
              <a:solidFill>
                <a:schemeClr val="tx1"/>
              </a:solidFill>
              <a:latin typeface="HGP創英角ｺﾞｼｯｸUB" pitchFamily="50" charset="-128"/>
              <a:ea typeface="HGP創英角ｺﾞｼｯｸUB" pitchFamily="50" charset="-128"/>
              <a:cs typeface="Times New Roman" pitchFamily="18" charset="0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348265" y="301583"/>
            <a:ext cx="6862160" cy="288000"/>
          </a:xfrm>
          <a:prstGeom prst="rect">
            <a:avLst/>
          </a:prstGeom>
          <a:solidFill>
            <a:schemeClr val="accent6"/>
          </a:solidFill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 smtClean="0">
                <a:latin typeface="HGP創英角ｺﾞｼｯｸUB" pitchFamily="50" charset="-128"/>
                <a:ea typeface="HGP創英角ｺﾞｼｯｸUB" pitchFamily="50" charset="-128"/>
              </a:rPr>
              <a:t>成果目標と評価期間</a:t>
            </a:r>
            <a:endParaRPr lang="ja-JP" altLang="en-US" sz="14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63" name="Text Box 1"/>
          <p:cNvSpPr txBox="1">
            <a:spLocks noChangeArrowheads="1"/>
          </p:cNvSpPr>
          <p:nvPr/>
        </p:nvSpPr>
        <p:spPr bwMode="auto">
          <a:xfrm>
            <a:off x="498532" y="9906911"/>
            <a:ext cx="6593702" cy="469807"/>
          </a:xfrm>
          <a:prstGeom prst="roundRect">
            <a:avLst>
              <a:gd name="adj" fmla="val 0"/>
            </a:avLst>
          </a:prstGeom>
          <a:noFill/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marL="126000" marR="0" lvl="0" indent="-126000" defTabSz="914400" rtl="0" fontAlgn="base" latinLnBrk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r>
              <a:rPr kumimoji="1" lang="en-US" altLang="ja-JP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※ 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働き方改革推進支援助成金テレワークコースに関する申請書やお問い合わせなどの受付は、厚生労働省委託事業</a:t>
            </a:r>
            <a:endParaRPr kumimoji="1" lang="en-US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126000" marR="0" lvl="0" indent="-126000" defTabSz="914400" rtl="0" fontAlgn="base" latinLnBrk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 テレワーク相談センター事業の受託者である、</a:t>
            </a:r>
            <a:r>
              <a:rPr lang="ja-JP" altLang="en-US" sz="10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一般社団法人 日本</a:t>
            </a:r>
            <a:r>
              <a:rPr kumimoji="1" lang="ja-JP" altLang="en-US" sz="1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テレワーク協会により行われています。</a:t>
            </a:r>
            <a:endParaRPr kumimoji="1" lang="en-US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0" marR="0" lvl="0" defTabSz="914400" rtl="0" fontAlgn="base" latinLnBrk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endParaRPr kumimoji="1" lang="en-US" alt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  <a:p>
            <a:pPr marL="0" marR="0" lvl="0" defTabSz="914400" rtl="0" fontAlgn="base" latinLnBrk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endParaRPr kumimoji="1" lang="ja-JP" sz="1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itchFamily="50" charset="-128"/>
              <a:ea typeface="HG丸ｺﾞｼｯｸM-PRO" pitchFamily="50" charset="-128"/>
              <a:cs typeface="ＭＳ Ｐゴシック" pitchFamily="50" charset="-128"/>
            </a:endParaRPr>
          </a:p>
        </p:txBody>
      </p:sp>
      <p:sp>
        <p:nvSpPr>
          <p:cNvPr id="64" name="Text Box 1"/>
          <p:cNvSpPr txBox="1">
            <a:spLocks noChangeArrowheads="1"/>
          </p:cNvSpPr>
          <p:nvPr/>
        </p:nvSpPr>
        <p:spPr bwMode="auto">
          <a:xfrm>
            <a:off x="545909" y="9554940"/>
            <a:ext cx="2472722" cy="181873"/>
          </a:xfrm>
          <a:prstGeom prst="roundRect">
            <a:avLst>
              <a:gd name="adj" fmla="val 0"/>
            </a:avLst>
          </a:prstGeom>
          <a:noFill/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/>
          <a:p>
            <a:pPr marR="0" lvl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r>
              <a:rPr kumimoji="1" lang="en-US" altLang="ja-JP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itchFamily="17" charset="-128"/>
                <a:hlinkClick r:id="rId3"/>
              </a:rPr>
              <a:t>https://www.tw-sodan.jp/</a:t>
            </a:r>
            <a:r>
              <a:rPr kumimoji="1" lang="ja-JP" altLang="en-US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itchFamily="17" charset="-128"/>
              </a:rPr>
              <a:t>　</a:t>
            </a:r>
            <a:endParaRPr lang="en-US" altLang="ja-JP" sz="900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明朝" pitchFamily="17" charset="-128"/>
            </a:endParaRPr>
          </a:p>
        </p:txBody>
      </p:sp>
      <p:cxnSp>
        <p:nvCxnSpPr>
          <p:cNvPr id="9" name="直線コネクタ 8"/>
          <p:cNvCxnSpPr/>
          <p:nvPr/>
        </p:nvCxnSpPr>
        <p:spPr>
          <a:xfrm>
            <a:off x="2304000" y="8705337"/>
            <a:ext cx="0" cy="1044000"/>
          </a:xfrm>
          <a:prstGeom prst="line">
            <a:avLst/>
          </a:prstGeom>
          <a:ln w="9525"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495655" y="9864000"/>
            <a:ext cx="6575895" cy="0"/>
          </a:xfrm>
          <a:prstGeom prst="line">
            <a:avLst/>
          </a:prstGeom>
          <a:ln>
            <a:solidFill>
              <a:schemeClr val="accent6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角丸四角形 13"/>
          <p:cNvSpPr/>
          <p:nvPr/>
        </p:nvSpPr>
        <p:spPr>
          <a:xfrm>
            <a:off x="357311" y="771425"/>
            <a:ext cx="981048" cy="332138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成果</a:t>
            </a:r>
            <a:r>
              <a:rPr lang="ja-JP" altLang="en-US" sz="1400" dirty="0" smtClean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目標</a:t>
            </a:r>
            <a:endParaRPr lang="ja-JP" altLang="en-US" sz="1400" dirty="0">
              <a:solidFill>
                <a:schemeClr val="accent6">
                  <a:lumMod val="75000"/>
                </a:schemeClr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7" name="角丸四角形 66"/>
          <p:cNvSpPr/>
          <p:nvPr/>
        </p:nvSpPr>
        <p:spPr>
          <a:xfrm>
            <a:off x="362909" y="2854779"/>
            <a:ext cx="981048" cy="360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t">
              <a:lnSpc>
                <a:spcPts val="1800"/>
              </a:lnSpc>
            </a:pPr>
            <a:r>
              <a:rPr lang="ja-JP" altLang="en-US" sz="1400" dirty="0">
                <a:solidFill>
                  <a:schemeClr val="accent6">
                    <a:lumMod val="75000"/>
                  </a:schemeClr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評価期間</a:t>
            </a:r>
          </a:p>
        </p:txBody>
      </p:sp>
      <p:sp>
        <p:nvSpPr>
          <p:cNvPr id="43" name="Text Box 1"/>
          <p:cNvSpPr txBox="1">
            <a:spLocks noChangeArrowheads="1"/>
          </p:cNvSpPr>
          <p:nvPr/>
        </p:nvSpPr>
        <p:spPr bwMode="auto">
          <a:xfrm>
            <a:off x="2265106" y="8615875"/>
            <a:ext cx="4888959" cy="1263218"/>
          </a:xfrm>
          <a:prstGeom prst="roundRect">
            <a:avLst>
              <a:gd name="adj" fmla="val 0"/>
            </a:avLst>
          </a:prstGeom>
          <a:noFill/>
          <a:ln w="19050">
            <a:noFill/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36000" tIns="36000" rIns="36000" bIns="36000" numCol="1" anchor="ctr" anchorCtr="0" compatLnSpc="1">
            <a:prstTxWarp prst="textNoShape">
              <a:avLst/>
            </a:prstTxWarp>
          </a:bodyPr>
          <a:lstStyle/>
          <a:p>
            <a:pPr indent="128588" eaLnBrk="0" fontAlgn="base" hangingPunct="0">
              <a:spcBef>
                <a:spcPct val="0"/>
              </a:spcBef>
              <a:spcAft>
                <a:spcPts val="200"/>
              </a:spcAft>
              <a:tabLst>
                <a:tab pos="457200" algn="l"/>
              </a:tabLst>
            </a:pPr>
            <a:r>
              <a:rPr kumimoji="1" lang="ja-JP" altLang="en-US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Times New Roman" pitchFamily="18" charset="0"/>
              </a:rPr>
              <a:t>テレワーク相談センター</a:t>
            </a:r>
            <a:endParaRPr kumimoji="1" lang="en-US" altLang="ja-JP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indent="128588" eaLnBrk="0" fontAlgn="base" hangingPunct="0">
              <a:spcBef>
                <a:spcPct val="0"/>
              </a:spcBef>
              <a:spcAft>
                <a:spcPts val="300"/>
              </a:spcAft>
              <a:tabLst>
                <a:tab pos="457200" algn="l"/>
              </a:tabLst>
            </a:pPr>
            <a:r>
              <a:rPr lang="en-US" altLang="ja-JP" sz="900" dirty="0" smtClean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itchFamily="17" charset="-128"/>
                <a:hlinkClick r:id="rId3"/>
              </a:rPr>
              <a:t>https</a:t>
            </a:r>
            <a:r>
              <a:rPr lang="en-US" altLang="ja-JP" sz="9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itchFamily="17" charset="-128"/>
                <a:hlinkClick r:id="rId3"/>
              </a:rPr>
              <a:t>://www.tw-sodan.jp/</a:t>
            </a:r>
            <a:r>
              <a:rPr lang="ja-JP" altLang="en-US" sz="9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ＭＳ 明朝" pitchFamily="17" charset="-128"/>
              </a:rPr>
              <a:t>　</a:t>
            </a:r>
            <a:endParaRPr kumimoji="1" lang="en-US" altLang="ja-JP" sz="9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  <a:cs typeface="Times New Roman" pitchFamily="18" charset="0"/>
            </a:endParaRPr>
          </a:p>
          <a:p>
            <a:pPr indent="128588" eaLnBrk="0" fontAlgn="base" hangingPunct="0">
              <a:spcBef>
                <a:spcPct val="0"/>
              </a:spcBef>
              <a:spcAft>
                <a:spcPts val="300"/>
              </a:spcAft>
              <a:tabLst>
                <a:tab pos="457200" algn="l"/>
              </a:tabLst>
            </a:pPr>
            <a:r>
              <a:rPr lang="ja-JP" altLang="en-US" sz="12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電話：</a:t>
            </a:r>
            <a:r>
              <a:rPr lang="ja-JP" altLang="en-US" sz="12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０１２０－９１－６４７９</a:t>
            </a:r>
            <a:endParaRPr lang="en-US" altLang="ja-JP" sz="12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marL="90488" indent="90488" eaLnBrk="0" fontAlgn="base" hangingPunct="0">
              <a:spcBef>
                <a:spcPct val="0"/>
              </a:spcBef>
              <a:tabLst>
                <a:tab pos="457200" algn="l"/>
              </a:tabLst>
            </a:pP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上記のフリーダイヤルがつながらない場合には、以下の番号でも受け付けます。（５月３１日まで）</a:t>
            </a:r>
          </a:p>
          <a:p>
            <a:pPr marL="90488" indent="90488" eaLnBrk="0" fontAlgn="base" hangingPunct="0">
              <a:spcBef>
                <a:spcPct val="0"/>
              </a:spcBef>
              <a:tabLst>
                <a:tab pos="457200" algn="l"/>
              </a:tabLst>
            </a:pP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電話：０３－５５７７－４７２４、０３－５５７７－４７３４</a:t>
            </a:r>
          </a:p>
          <a:p>
            <a:pPr marL="90488" indent="90488" eaLnBrk="0" fontAlgn="base" hangingPunct="0">
              <a:spcBef>
                <a:spcPct val="0"/>
              </a:spcBef>
              <a:spcAft>
                <a:spcPts val="600"/>
              </a:spcAft>
              <a:tabLst>
                <a:tab pos="457200" algn="l"/>
              </a:tabLst>
            </a:pP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ただし、通信料は発信者負担になりますので、ご留意いただきますようお願いいたします。</a:t>
            </a:r>
            <a:endParaRPr lang="en-US" altLang="ja-JP" sz="800" dirty="0" smtClean="0">
              <a:solidFill>
                <a:schemeClr val="tx1"/>
              </a:solidFill>
              <a:latin typeface="HG丸ｺﾞｼｯｸM-PRO" pitchFamily="50" charset="-128"/>
              <a:ea typeface="HG丸ｺﾞｼｯｸM-PRO" pitchFamily="50" charset="-128"/>
              <a:cs typeface="Times New Roman" pitchFamily="18" charset="0"/>
            </a:endParaRPr>
          </a:p>
          <a:p>
            <a:pPr indent="128588" eaLnBrk="0" fontAlgn="base" hangingPunct="0">
              <a:spcBef>
                <a:spcPct val="0"/>
              </a:spcBef>
              <a:tabLst>
                <a:tab pos="457200" algn="l"/>
              </a:tabLst>
            </a:pP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所在地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：東京都千代田区神田駿河台１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‐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８</a:t>
            </a:r>
            <a:r>
              <a:rPr lang="en-US" altLang="ja-JP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‐11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　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東京</a:t>
            </a:r>
            <a:r>
              <a:rPr lang="ja-JP" altLang="en-US" sz="800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ＹＷＣＡ会館</a:t>
            </a:r>
            <a:r>
              <a:rPr lang="ja-JP" altLang="en-US" sz="800" dirty="0" smtClean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  <a:cs typeface="Times New Roman" pitchFamily="18" charset="0"/>
              </a:rPr>
              <a:t>３階</a:t>
            </a:r>
            <a:endParaRPr lang="en-US" altLang="ja-JP" sz="8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明朝" pitchFamily="17" charset="-128"/>
            </a:endParaRPr>
          </a:p>
          <a:p>
            <a:pPr marL="714375" marR="0" lvl="0" indent="-585788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tabLst>
                <a:tab pos="457200" algn="l"/>
              </a:tabLst>
            </a:pPr>
            <a:endParaRPr lang="en-US" altLang="ja-JP" sz="800" b="1" dirty="0" smtClean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  <a:cs typeface="ＭＳ 明朝" pitchFamily="17" charset="-128"/>
            </a:endParaRPr>
          </a:p>
        </p:txBody>
      </p:sp>
      <p:sp>
        <p:nvSpPr>
          <p:cNvPr id="44" name="大かっこ 43"/>
          <p:cNvSpPr/>
          <p:nvPr/>
        </p:nvSpPr>
        <p:spPr>
          <a:xfrm>
            <a:off x="2433103" y="9277622"/>
            <a:ext cx="4720962" cy="359186"/>
          </a:xfrm>
          <a:prstGeom prst="bracketPair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DA299AC048A4B8EA9C1D19079C1A32200DDEB008D4F00BE4F8CE0E476F4F8A392" ma:contentTypeVersion="2" ma:contentTypeDescription="" ma:contentTypeScope="" ma:versionID="06b2f7d153d559d04e2f43274fe2ca74">
  <xsd:schema xmlns:xsd="http://www.w3.org/2001/XMLSchema" xmlns:p="http://schemas.microsoft.com/office/2006/metadata/properties" xmlns:ns2="8B97BE19-CDDD-400E-817A-CFDD13F7EC12" targetNamespace="http://schemas.microsoft.com/office/2006/metadata/properties" ma:root="true" ma:fieldsID="6dfb103be64c84caafc238fb89ca001b" ns2:_="">
    <xsd:import namespace="8B97BE19-CDDD-400E-817A-CFDD13F7EC12"/>
    <xsd:element name="properties">
      <xsd:complexType>
        <xsd:sequence>
          <xsd:element name="documentManagement">
            <xsd:complexType>
              <xsd:all>
                <xsd:element ref="ns2:ClassLarge" minOccurs="0"/>
                <xsd:element ref="ns2:ClassMedium" minOccurs="0"/>
                <xsd:element ref="ns2:ClassSmall" minOccurs="0"/>
                <xsd:element ref="ns2:GyoseiFile" minOccurs="0"/>
                <xsd:element ref="ns2:CreatedBy" minOccurs="0"/>
                <xsd:element ref="ns2:PreservationPeriod" minOccurs="0"/>
                <xsd:element ref="ns2:PreservationPeriodExpire" minOccurs="0"/>
                <xsd:element ref="ns2:CreatedDate" minOccurs="0"/>
                <xsd:element ref="ns2:FixationStatus" minOccurs="0"/>
                <xsd:element ref="ns2:EditorWithSpac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8B97BE19-CDDD-400E-817A-CFDD13F7EC12" elementFormDefault="qualified">
    <xsd:import namespace="http://schemas.microsoft.com/office/2006/documentManagement/types"/>
    <xsd:element name="ClassLarge" ma:index="8" nillable="true" ma:displayName="大分類" ma:hidden="true" ma:internalName="ClassLarge" ma:readOnly="true">
      <xsd:simpleType>
        <xsd:restriction base="dms:Unknown"/>
      </xsd:simpleType>
    </xsd:element>
    <xsd:element name="ClassMedium" ma:index="9" nillable="true" ma:displayName="中分類" ma:hidden="true" ma:internalName="ClassMedium" ma:readOnly="true">
      <xsd:simpleType>
        <xsd:restriction base="dms:Unknown"/>
      </xsd:simpleType>
    </xsd:element>
    <xsd:element name="ClassSmall" ma:index="10" nillable="true" ma:displayName="小分類" ma:hidden="true" ma:internalName="ClassSmall" ma:readOnly="true">
      <xsd:simpleType>
        <xsd:restriction base="dms:Unknown"/>
      </xsd:simpleType>
    </xsd:element>
    <xsd:element name="GyoseiFile" ma:index="11" nillable="true" ma:displayName="行政文書ファイル名" ma:hidden="true" ma:internalName="GyoseiFile" ma:readOnly="true">
      <xsd:simpleType>
        <xsd:restriction base="dms:Unknown"/>
      </xsd:simpleType>
    </xsd:element>
    <xsd:element name="CreatedBy" ma:index="12" nillable="true" ma:displayName="作成課/係・作成者" ma:hidden="true" ma:internalName="CreatedBy" ma:readOnly="true">
      <xsd:simpleType>
        <xsd:restriction base="dms:Unknown"/>
      </xsd:simpleType>
    </xsd:element>
    <xsd:element name="PreservationPeriod" ma:index="13" nillable="true" ma:displayName="保存期間" ma:hidden="true" ma:internalName="PreservationPeriod" ma:readOnly="true">
      <xsd:simpleType>
        <xsd:restriction base="dms:Unknown"/>
      </xsd:simpleType>
    </xsd:element>
    <xsd:element name="PreservationPeriodExpire" ma:index="14" nillable="true" ma:displayName="保存期間満了時期" ma:format="DateOnly" ma:hidden="true" ma:internalName="PreservationPeriodExpire" ma:readOnly="true">
      <xsd:simpleType>
        <xsd:restriction base="dms:Unknown"/>
      </xsd:simpleType>
    </xsd:element>
    <xsd:element name="CreatedDate" ma:index="15" nillable="true" ma:displayName="作成年月日" ma:hidden="true" ma:internalName="CreatedDate" ma:readOnly="true">
      <xsd:simpleType>
        <xsd:restriction base="dms:Unknown"/>
      </xsd:simpleType>
    </xsd:element>
    <xsd:element name="FixationStatus" ma:index="16" nillable="true" ma:displayName="確定状況" ma:hidden="true" ma:internalName="FixationStatus" ma:readOnly="true">
      <xsd:simpleType>
        <xsd:restriction base="dms:Unknown"/>
      </xsd:simpleType>
    </xsd:element>
    <xsd:element name="EditorWithSpace" ma:index="18" nillable="true" ma:displayName="更新者　　　　　　" ma:hidden="true" ma:internalName="EditorWithSpace" ma:readOnly="tru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17" ma:displayName="タイトル" ma:readOnly="tru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84064558-724D-4C56-8BDB-9B6A9970C1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F317927-C56E-4C5C-B4A7-71FDDF747CE4}">
  <ds:schemaRefs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purl.org/dc/dcmitype/"/>
    <ds:schemaRef ds:uri="8B97BE19-CDDD-400E-817A-CFDD13F7EC12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B195580-BA72-474B-988A-F31D32A68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97BE19-CDDD-400E-817A-CFDD13F7EC12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2856</TotalTime>
  <Words>739</Words>
  <Application>Microsoft Office PowerPoint</Application>
  <PresentationFormat>ユーザー設定</PresentationFormat>
  <Paragraphs>136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8" baseType="lpstr">
      <vt:lpstr>Arial Rounded MT Bold</vt:lpstr>
      <vt:lpstr>ＤＨＰ特太ゴシック体</vt:lpstr>
      <vt:lpstr>HGPｺﾞｼｯｸE</vt:lpstr>
      <vt:lpstr>HGP創英角ｺﾞｼｯｸUB</vt:lpstr>
      <vt:lpstr>HGS創英角ｺﾞｼｯｸUB</vt:lpstr>
      <vt:lpstr>HG丸ｺﾞｼｯｸM-PRO</vt:lpstr>
      <vt:lpstr>ＭＳ Ｐゴシック</vt:lpstr>
      <vt:lpstr>MS UI Gothic</vt:lpstr>
      <vt:lpstr>ＭＳ 明朝</vt:lpstr>
      <vt:lpstr>メイリオ</vt:lpstr>
      <vt:lpstr>Arial</vt:lpstr>
      <vt:lpstr>Calibri</vt:lpstr>
      <vt:lpstr>Century</vt:lpstr>
      <vt:lpstr>Times New Roman</vt:lpstr>
      <vt:lpstr>Wingdings</vt:lpstr>
      <vt:lpstr>blank</vt:lpstr>
      <vt:lpstr>PowerPoint プレゼンテーション</vt:lpstr>
      <vt:lpstr>PowerPoint プレゼンテーション</vt:lpstr>
    </vt:vector>
  </TitlesOfParts>
  <Company>厚生労働省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厚生労働省ネットワークシステム</dc:creator>
  <cp:lastModifiedBy>河野 道子(kouno-michiko)</cp:lastModifiedBy>
  <cp:revision>301</cp:revision>
  <cp:lastPrinted>2020-03-25T13:06:02Z</cp:lastPrinted>
  <dcterms:created xsi:type="dcterms:W3CDTF">2013-03-28T00:47:26Z</dcterms:created>
  <dcterms:modified xsi:type="dcterms:W3CDTF">2020-03-26T04:57:31Z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0x0101002DA299AC048A4B8EA9C1D19079C1A32200DDEB008D4F00BE4F8CE0E476F4F8A392</vt:lpwstr>
  </property>
</Properties>
</file>