
<file path=[Content_Types].xml><?xml version="1.0" encoding="utf-8"?>
<Types xmlns="http://schemas.openxmlformats.org/package/2006/content-types">
  <Default Extension="png" ContentType="image/png"/>
  <Default Extension="tmp"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7"/>
  </p:notesMasterIdLst>
  <p:handoutMasterIdLst>
    <p:handoutMasterId r:id="rId8"/>
  </p:handoutMasterIdLst>
  <p:sldIdLst>
    <p:sldId id="264" r:id="rId5"/>
    <p:sldId id="265" r:id="rId6"/>
  </p:sldIdLst>
  <p:sldSz cx="6858000" cy="9906000" type="A4"/>
  <p:notesSz cx="6807200" cy="9939338"/>
  <p:kinsoku lang="ja-JP" invalStChars="、。，．・：；？！゛゜ヽヾゝゞ々ー’”）〕］｝〉》」』】°‰′″℃￠％ぁぃぅぇぉっゃゅょゎァィゥェォッャュョヮヵヶ!%),.:;?]}｡｣､･ｧｨｩｪｫｬｭｮｯｰﾞﾟ" invalEndChars="‘“（〔［｛〈《「『【￥＄$([\{｢￡"/>
  <p:defaultTextStyle>
    <a:defPPr>
      <a:defRPr lang="ja-JP"/>
    </a:defPPr>
    <a:lvl1pPr marL="0" algn="l" defTabSz="839694" rtl="0" eaLnBrk="1" latinLnBrk="0" hangingPunct="1">
      <a:defRPr kumimoji="1" sz="1700" kern="1200">
        <a:solidFill>
          <a:schemeClr val="tx1"/>
        </a:solidFill>
        <a:latin typeface="+mn-lt"/>
        <a:ea typeface="+mn-ea"/>
        <a:cs typeface="+mn-cs"/>
      </a:defRPr>
    </a:lvl1pPr>
    <a:lvl2pPr marL="419847" algn="l" defTabSz="839694" rtl="0" eaLnBrk="1" latinLnBrk="0" hangingPunct="1">
      <a:defRPr kumimoji="1" sz="1700" kern="1200">
        <a:solidFill>
          <a:schemeClr val="tx1"/>
        </a:solidFill>
        <a:latin typeface="+mn-lt"/>
        <a:ea typeface="+mn-ea"/>
        <a:cs typeface="+mn-cs"/>
      </a:defRPr>
    </a:lvl2pPr>
    <a:lvl3pPr marL="839694" algn="l" defTabSz="839694" rtl="0" eaLnBrk="1" latinLnBrk="0" hangingPunct="1">
      <a:defRPr kumimoji="1" sz="1700" kern="1200">
        <a:solidFill>
          <a:schemeClr val="tx1"/>
        </a:solidFill>
        <a:latin typeface="+mn-lt"/>
        <a:ea typeface="+mn-ea"/>
        <a:cs typeface="+mn-cs"/>
      </a:defRPr>
    </a:lvl3pPr>
    <a:lvl4pPr marL="1259540" algn="l" defTabSz="839694" rtl="0" eaLnBrk="1" latinLnBrk="0" hangingPunct="1">
      <a:defRPr kumimoji="1" sz="1700" kern="1200">
        <a:solidFill>
          <a:schemeClr val="tx1"/>
        </a:solidFill>
        <a:latin typeface="+mn-lt"/>
        <a:ea typeface="+mn-ea"/>
        <a:cs typeface="+mn-cs"/>
      </a:defRPr>
    </a:lvl4pPr>
    <a:lvl5pPr marL="1679387" algn="l" defTabSz="839694" rtl="0" eaLnBrk="1" latinLnBrk="0" hangingPunct="1">
      <a:defRPr kumimoji="1" sz="1700" kern="1200">
        <a:solidFill>
          <a:schemeClr val="tx1"/>
        </a:solidFill>
        <a:latin typeface="+mn-lt"/>
        <a:ea typeface="+mn-ea"/>
        <a:cs typeface="+mn-cs"/>
      </a:defRPr>
    </a:lvl5pPr>
    <a:lvl6pPr marL="2099234" algn="l" defTabSz="839694" rtl="0" eaLnBrk="1" latinLnBrk="0" hangingPunct="1">
      <a:defRPr kumimoji="1" sz="1700" kern="1200">
        <a:solidFill>
          <a:schemeClr val="tx1"/>
        </a:solidFill>
        <a:latin typeface="+mn-lt"/>
        <a:ea typeface="+mn-ea"/>
        <a:cs typeface="+mn-cs"/>
      </a:defRPr>
    </a:lvl6pPr>
    <a:lvl7pPr marL="2519081" algn="l" defTabSz="839694" rtl="0" eaLnBrk="1" latinLnBrk="0" hangingPunct="1">
      <a:defRPr kumimoji="1" sz="1700" kern="1200">
        <a:solidFill>
          <a:schemeClr val="tx1"/>
        </a:solidFill>
        <a:latin typeface="+mn-lt"/>
        <a:ea typeface="+mn-ea"/>
        <a:cs typeface="+mn-cs"/>
      </a:defRPr>
    </a:lvl7pPr>
    <a:lvl8pPr marL="2938927" algn="l" defTabSz="839694" rtl="0" eaLnBrk="1" latinLnBrk="0" hangingPunct="1">
      <a:defRPr kumimoji="1" sz="1700" kern="1200">
        <a:solidFill>
          <a:schemeClr val="tx1"/>
        </a:solidFill>
        <a:latin typeface="+mn-lt"/>
        <a:ea typeface="+mn-ea"/>
        <a:cs typeface="+mn-cs"/>
      </a:defRPr>
    </a:lvl8pPr>
    <a:lvl9pPr marL="3358774" algn="l" defTabSz="839694" rtl="0" eaLnBrk="1" latinLnBrk="0" hangingPunct="1">
      <a:defRPr kumimoji="1"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16" userDrawn="1">
          <p15:clr>
            <a:srgbClr val="A4A3A4"/>
          </p15:clr>
        </p15:guide>
        <p15:guide id="2" pos="96">
          <p15:clr>
            <a:srgbClr val="A4A3A4"/>
          </p15:clr>
        </p15:guide>
        <p15:guide id="3" pos="4224">
          <p15:clr>
            <a:srgbClr val="A4A3A4"/>
          </p15:clr>
        </p15:guide>
        <p15:guide id="4" pos="2160">
          <p15:clr>
            <a:srgbClr val="A4A3A4"/>
          </p15:clr>
        </p15:guide>
        <p15:guide id="5" pos="2064">
          <p15:clr>
            <a:srgbClr val="A4A3A4"/>
          </p15:clr>
        </p15:guide>
        <p15:guide id="6" pos="2256">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5C9A"/>
    <a:srgbClr val="8064A2"/>
    <a:srgbClr val="FF5A3B"/>
    <a:srgbClr val="FF6D6D"/>
    <a:srgbClr val="FF553B"/>
    <a:srgbClr val="FFCCCC"/>
    <a:srgbClr val="FFCCFF"/>
    <a:srgbClr val="FFCC00"/>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87" autoAdjust="0"/>
    <p:restoredTop sz="92986" autoAdjust="0"/>
  </p:normalViewPr>
  <p:slideViewPr>
    <p:cSldViewPr>
      <p:cViewPr varScale="1">
        <p:scale>
          <a:sx n="80" d="100"/>
          <a:sy n="80" d="100"/>
        </p:scale>
        <p:origin x="3798" y="108"/>
      </p:cViewPr>
      <p:guideLst>
        <p:guide orient="horz" pos="4416"/>
        <p:guide pos="96"/>
        <p:guide pos="4224"/>
        <p:guide pos="2160"/>
        <p:guide pos="2064"/>
        <p:guide pos="2256"/>
      </p:guideLst>
    </p:cSldViewPr>
  </p:slideViewPr>
  <p:notesTextViewPr>
    <p:cViewPr>
      <p:scale>
        <a:sx n="100" d="100"/>
        <a:sy n="100" d="100"/>
      </p:scale>
      <p:origin x="0" y="0"/>
    </p:cViewPr>
  </p:notesTextViewPr>
  <p:notesViewPr>
    <p:cSldViewPr>
      <p:cViewPr varScale="1">
        <p:scale>
          <a:sx n="51" d="100"/>
          <a:sy n="51" d="100"/>
        </p:scale>
        <p:origin x="-2958" y="-90"/>
      </p:cViewPr>
      <p:guideLst>
        <p:guide orient="horz" pos="3130"/>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0"/>
            <a:ext cx="2949575" cy="496888"/>
          </a:xfrm>
          <a:prstGeom prst="rect">
            <a:avLst/>
          </a:prstGeom>
        </p:spPr>
        <p:txBody>
          <a:bodyPr vert="horz" lIns="91432" tIns="45716" rIns="91432" bIns="45716" rtlCol="0"/>
          <a:lstStyle>
            <a:lvl1pPr algn="r">
              <a:defRPr sz="1200"/>
            </a:lvl1pPr>
          </a:lstStyle>
          <a:p>
            <a:fld id="{2755113F-4F0A-403E-8B45-661CED73D97F}" type="datetimeFigureOut">
              <a:rPr kumimoji="1" lang="ja-JP" altLang="en-US" smtClean="0"/>
              <a:t>2020/3/27</a:t>
            </a:fld>
            <a:endParaRPr kumimoji="1" lang="ja-JP" altLang="en-US"/>
          </a:p>
        </p:txBody>
      </p:sp>
      <p:sp>
        <p:nvSpPr>
          <p:cNvPr id="4" name="フッター プレースホルダー 3"/>
          <p:cNvSpPr>
            <a:spLocks noGrp="1"/>
          </p:cNvSpPr>
          <p:nvPr>
            <p:ph type="ftr" sz="quarter" idx="2"/>
          </p:nvPr>
        </p:nvSpPr>
        <p:spPr>
          <a:xfrm>
            <a:off x="1" y="9440863"/>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3"/>
            <a:ext cx="2949575" cy="496887"/>
          </a:xfrm>
          <a:prstGeom prst="rect">
            <a:avLst/>
          </a:prstGeom>
        </p:spPr>
        <p:txBody>
          <a:bodyPr vert="horz" lIns="91432" tIns="45716" rIns="91432" bIns="45716" rtlCol="0" anchor="b"/>
          <a:lstStyle>
            <a:lvl1pPr algn="r">
              <a:defRPr sz="1200"/>
            </a:lvl1pPr>
          </a:lstStyle>
          <a:p>
            <a:fld id="{5674E5FF-0E6A-4CDB-BE90-C563ED7DA1B3}" type="slidenum">
              <a:rPr kumimoji="1" lang="ja-JP" altLang="en-US" smtClean="0"/>
              <a:t>‹#›</a:t>
            </a:fld>
            <a:endParaRPr kumimoji="1" lang="ja-JP" altLang="en-US"/>
          </a:p>
        </p:txBody>
      </p:sp>
    </p:spTree>
    <p:extLst>
      <p:ext uri="{BB962C8B-B14F-4D97-AF65-F5344CB8AC3E}">
        <p14:creationId xmlns:p14="http://schemas.microsoft.com/office/powerpoint/2010/main" val="277962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2" tIns="45716" rIns="91432" bIns="45716" rtlCol="0"/>
          <a:lstStyle>
            <a:lvl1pPr algn="r">
              <a:defRPr sz="1200"/>
            </a:lvl1pPr>
          </a:lstStyle>
          <a:p>
            <a:fld id="{B3434C8E-E1DA-4A97-9FDD-7FE2611FDB20}" type="datetimeFigureOut">
              <a:rPr kumimoji="1" lang="ja-JP" altLang="en-US" smtClean="0"/>
              <a:t>2020/3/27</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32" tIns="45716" rIns="91432" bIns="45716" rtlCol="0" anchor="ctr"/>
          <a:lstStyle/>
          <a:p>
            <a:endParaRPr lang="ja-JP" altLang="en-US" dirty="0"/>
          </a:p>
        </p:txBody>
      </p:sp>
      <p:sp>
        <p:nvSpPr>
          <p:cNvPr id="5" name="ノート プレースホルダー 4"/>
          <p:cNvSpPr>
            <a:spLocks noGrp="1"/>
          </p:cNvSpPr>
          <p:nvPr>
            <p:ph type="body" sz="quarter" idx="3"/>
          </p:nvPr>
        </p:nvSpPr>
        <p:spPr>
          <a:xfrm>
            <a:off x="681038" y="4721226"/>
            <a:ext cx="5445125" cy="4471988"/>
          </a:xfrm>
          <a:prstGeom prst="rect">
            <a:avLst/>
          </a:prstGeom>
        </p:spPr>
        <p:txBody>
          <a:bodyPr vert="horz" lIns="91432" tIns="45716" rIns="91432"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2" tIns="45716" rIns="91432"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2" tIns="45716" rIns="91432" bIns="45716" rtlCol="0" anchor="b"/>
          <a:lstStyle>
            <a:lvl1pPr algn="r">
              <a:defRPr sz="1200"/>
            </a:lvl1pPr>
          </a:lstStyle>
          <a:p>
            <a:fld id="{63BA2B3C-DF76-4B21-82E7-AA7F911AC7A7}" type="slidenum">
              <a:rPr kumimoji="1" lang="ja-JP" altLang="en-US" smtClean="0"/>
              <a:t>‹#›</a:t>
            </a:fld>
            <a:endParaRPr kumimoji="1" lang="ja-JP" altLang="en-US" dirty="0"/>
          </a:p>
        </p:txBody>
      </p:sp>
    </p:spTree>
    <p:extLst>
      <p:ext uri="{BB962C8B-B14F-4D97-AF65-F5344CB8AC3E}">
        <p14:creationId xmlns:p14="http://schemas.microsoft.com/office/powerpoint/2010/main" val="2079347908"/>
      </p:ext>
    </p:extLst>
  </p:cSld>
  <p:clrMap bg1="lt1" tx1="dk1" bg2="lt2" tx2="dk2" accent1="accent1" accent2="accent2" accent3="accent3" accent4="accent4" accent5="accent5" accent6="accent6" hlink="hlink" folHlink="folHlink"/>
  <p:notesStyle>
    <a:lvl1pPr marL="0" algn="l" defTabSz="839694" rtl="0" eaLnBrk="1" latinLnBrk="0" hangingPunct="1">
      <a:defRPr kumimoji="1" sz="1100" kern="1200">
        <a:solidFill>
          <a:schemeClr val="tx1"/>
        </a:solidFill>
        <a:latin typeface="+mn-lt"/>
        <a:ea typeface="+mn-ea"/>
        <a:cs typeface="+mn-cs"/>
      </a:defRPr>
    </a:lvl1pPr>
    <a:lvl2pPr marL="419847" algn="l" defTabSz="839694" rtl="0" eaLnBrk="1" latinLnBrk="0" hangingPunct="1">
      <a:defRPr kumimoji="1" sz="1100" kern="1200">
        <a:solidFill>
          <a:schemeClr val="tx1"/>
        </a:solidFill>
        <a:latin typeface="+mn-lt"/>
        <a:ea typeface="+mn-ea"/>
        <a:cs typeface="+mn-cs"/>
      </a:defRPr>
    </a:lvl2pPr>
    <a:lvl3pPr marL="839694" algn="l" defTabSz="839694" rtl="0" eaLnBrk="1" latinLnBrk="0" hangingPunct="1">
      <a:defRPr kumimoji="1" sz="1100" kern="1200">
        <a:solidFill>
          <a:schemeClr val="tx1"/>
        </a:solidFill>
        <a:latin typeface="+mn-lt"/>
        <a:ea typeface="+mn-ea"/>
        <a:cs typeface="+mn-cs"/>
      </a:defRPr>
    </a:lvl3pPr>
    <a:lvl4pPr marL="1259540" algn="l" defTabSz="839694" rtl="0" eaLnBrk="1" latinLnBrk="0" hangingPunct="1">
      <a:defRPr kumimoji="1" sz="1100" kern="1200">
        <a:solidFill>
          <a:schemeClr val="tx1"/>
        </a:solidFill>
        <a:latin typeface="+mn-lt"/>
        <a:ea typeface="+mn-ea"/>
        <a:cs typeface="+mn-cs"/>
      </a:defRPr>
    </a:lvl4pPr>
    <a:lvl5pPr marL="1679387" algn="l" defTabSz="839694" rtl="0" eaLnBrk="1" latinLnBrk="0" hangingPunct="1">
      <a:defRPr kumimoji="1" sz="1100" kern="1200">
        <a:solidFill>
          <a:schemeClr val="tx1"/>
        </a:solidFill>
        <a:latin typeface="+mn-lt"/>
        <a:ea typeface="+mn-ea"/>
        <a:cs typeface="+mn-cs"/>
      </a:defRPr>
    </a:lvl5pPr>
    <a:lvl6pPr marL="2099234" algn="l" defTabSz="839694" rtl="0" eaLnBrk="1" latinLnBrk="0" hangingPunct="1">
      <a:defRPr kumimoji="1" sz="1100" kern="1200">
        <a:solidFill>
          <a:schemeClr val="tx1"/>
        </a:solidFill>
        <a:latin typeface="+mn-lt"/>
        <a:ea typeface="+mn-ea"/>
        <a:cs typeface="+mn-cs"/>
      </a:defRPr>
    </a:lvl6pPr>
    <a:lvl7pPr marL="2519081" algn="l" defTabSz="839694" rtl="0" eaLnBrk="1" latinLnBrk="0" hangingPunct="1">
      <a:defRPr kumimoji="1" sz="1100" kern="1200">
        <a:solidFill>
          <a:schemeClr val="tx1"/>
        </a:solidFill>
        <a:latin typeface="+mn-lt"/>
        <a:ea typeface="+mn-ea"/>
        <a:cs typeface="+mn-cs"/>
      </a:defRPr>
    </a:lvl7pPr>
    <a:lvl8pPr marL="2938927" algn="l" defTabSz="839694" rtl="0" eaLnBrk="1" latinLnBrk="0" hangingPunct="1">
      <a:defRPr kumimoji="1" sz="1100" kern="1200">
        <a:solidFill>
          <a:schemeClr val="tx1"/>
        </a:solidFill>
        <a:latin typeface="+mn-lt"/>
        <a:ea typeface="+mn-ea"/>
        <a:cs typeface="+mn-cs"/>
      </a:defRPr>
    </a:lvl8pPr>
    <a:lvl9pPr marL="3358774" algn="l" defTabSz="839694" rtl="0" eaLnBrk="1" latinLnBrk="0" hangingPunct="1">
      <a:defRPr kumimoji="1"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6125"/>
            <a:ext cx="25781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839694" rtl="0" eaLnBrk="1" fontAlgn="auto" latinLnBrk="0" hangingPunct="1">
              <a:lnSpc>
                <a:spcPct val="100000"/>
              </a:lnSpc>
              <a:spcBef>
                <a:spcPts val="0"/>
              </a:spcBef>
              <a:spcAft>
                <a:spcPts val="0"/>
              </a:spcAft>
              <a:buClrTx/>
              <a:buSzTx/>
              <a:buFontTx/>
              <a:buNone/>
              <a:tabLst/>
              <a:defRPr/>
            </a:pPr>
            <a:fld id="{63BA2B3C-DF76-4B21-82E7-AA7F911AC7A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839694"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05163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6125"/>
            <a:ext cx="2578100"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839694" rtl="0" eaLnBrk="1" fontAlgn="auto" latinLnBrk="0" hangingPunct="1">
              <a:lnSpc>
                <a:spcPct val="100000"/>
              </a:lnSpc>
              <a:spcBef>
                <a:spcPts val="0"/>
              </a:spcBef>
              <a:spcAft>
                <a:spcPts val="0"/>
              </a:spcAft>
              <a:buClrTx/>
              <a:buSzTx/>
              <a:buFontTx/>
              <a:buNone/>
              <a:tabLst/>
              <a:defRPr/>
            </a:pPr>
            <a:fld id="{63BA2B3C-DF76-4B21-82E7-AA7F911AC7A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839694"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7547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399"/>
            <a:ext cx="4800600" cy="2531534"/>
          </a:xfrm>
        </p:spPr>
        <p:txBody>
          <a:bodyPr/>
          <a:lstStyle>
            <a:lvl1pPr marL="0" indent="0" algn="ctr">
              <a:buNone/>
              <a:defRPr>
                <a:solidFill>
                  <a:schemeClr val="tx1">
                    <a:tint val="75000"/>
                  </a:schemeClr>
                </a:solidFill>
              </a:defRPr>
            </a:lvl1pPr>
            <a:lvl2pPr marL="419847" indent="0" algn="ctr">
              <a:buNone/>
              <a:defRPr>
                <a:solidFill>
                  <a:schemeClr val="tx1">
                    <a:tint val="75000"/>
                  </a:schemeClr>
                </a:solidFill>
              </a:defRPr>
            </a:lvl2pPr>
            <a:lvl3pPr marL="839694" indent="0" algn="ctr">
              <a:buNone/>
              <a:defRPr>
                <a:solidFill>
                  <a:schemeClr val="tx1">
                    <a:tint val="75000"/>
                  </a:schemeClr>
                </a:solidFill>
              </a:defRPr>
            </a:lvl3pPr>
            <a:lvl4pPr marL="1259540" indent="0" algn="ctr">
              <a:buNone/>
              <a:defRPr>
                <a:solidFill>
                  <a:schemeClr val="tx1">
                    <a:tint val="75000"/>
                  </a:schemeClr>
                </a:solidFill>
              </a:defRPr>
            </a:lvl4pPr>
            <a:lvl5pPr marL="1679387" indent="0" algn="ctr">
              <a:buNone/>
              <a:defRPr>
                <a:solidFill>
                  <a:schemeClr val="tx1">
                    <a:tint val="75000"/>
                  </a:schemeClr>
                </a:solidFill>
              </a:defRPr>
            </a:lvl5pPr>
            <a:lvl6pPr marL="2099234" indent="0" algn="ctr">
              <a:buNone/>
              <a:defRPr>
                <a:solidFill>
                  <a:schemeClr val="tx1">
                    <a:tint val="75000"/>
                  </a:schemeClr>
                </a:solidFill>
              </a:defRPr>
            </a:lvl6pPr>
            <a:lvl7pPr marL="2519081" indent="0" algn="ctr">
              <a:buNone/>
              <a:defRPr>
                <a:solidFill>
                  <a:schemeClr val="tx1">
                    <a:tint val="75000"/>
                  </a:schemeClr>
                </a:solidFill>
              </a:defRPr>
            </a:lvl7pPr>
            <a:lvl8pPr marL="2938927" indent="0" algn="ctr">
              <a:buNone/>
              <a:defRPr>
                <a:solidFill>
                  <a:schemeClr val="tx1">
                    <a:tint val="75000"/>
                  </a:schemeClr>
                </a:solidFill>
              </a:defRPr>
            </a:lvl8pPr>
            <a:lvl9pPr marL="335877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6365522"/>
            <a:ext cx="5829300" cy="1967442"/>
          </a:xfrm>
        </p:spPr>
        <p:txBody>
          <a:bodyPr anchor="t"/>
          <a:lstStyle>
            <a:lvl1pPr algn="l">
              <a:defRPr sz="37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4" y="4198586"/>
            <a:ext cx="5829300" cy="2166936"/>
          </a:xfrm>
        </p:spPr>
        <p:txBody>
          <a:bodyPr anchor="b"/>
          <a:lstStyle>
            <a:lvl1pPr marL="0" indent="0">
              <a:buNone/>
              <a:defRPr sz="1800">
                <a:solidFill>
                  <a:schemeClr val="tx1">
                    <a:tint val="75000"/>
                  </a:schemeClr>
                </a:solidFill>
              </a:defRPr>
            </a:lvl1pPr>
            <a:lvl2pPr marL="419847" indent="0">
              <a:buNone/>
              <a:defRPr sz="1700">
                <a:solidFill>
                  <a:schemeClr val="tx1">
                    <a:tint val="75000"/>
                  </a:schemeClr>
                </a:solidFill>
              </a:defRPr>
            </a:lvl2pPr>
            <a:lvl3pPr marL="839694" indent="0">
              <a:buNone/>
              <a:defRPr sz="1500">
                <a:solidFill>
                  <a:schemeClr val="tx1">
                    <a:tint val="75000"/>
                  </a:schemeClr>
                </a:solidFill>
              </a:defRPr>
            </a:lvl3pPr>
            <a:lvl4pPr marL="1259540" indent="0">
              <a:buNone/>
              <a:defRPr sz="1300">
                <a:solidFill>
                  <a:schemeClr val="tx1">
                    <a:tint val="75000"/>
                  </a:schemeClr>
                </a:solidFill>
              </a:defRPr>
            </a:lvl4pPr>
            <a:lvl5pPr marL="1679387" indent="0">
              <a:buNone/>
              <a:defRPr sz="1300">
                <a:solidFill>
                  <a:schemeClr val="tx1">
                    <a:tint val="75000"/>
                  </a:schemeClr>
                </a:solidFill>
              </a:defRPr>
            </a:lvl5pPr>
            <a:lvl6pPr marL="2099234" indent="0">
              <a:buNone/>
              <a:defRPr sz="1300">
                <a:solidFill>
                  <a:schemeClr val="tx1">
                    <a:tint val="75000"/>
                  </a:schemeClr>
                </a:solidFill>
              </a:defRPr>
            </a:lvl6pPr>
            <a:lvl7pPr marL="2519081" indent="0">
              <a:buNone/>
              <a:defRPr sz="1300">
                <a:solidFill>
                  <a:schemeClr val="tx1">
                    <a:tint val="75000"/>
                  </a:schemeClr>
                </a:solidFill>
              </a:defRPr>
            </a:lvl7pPr>
            <a:lvl8pPr marL="2938927" indent="0">
              <a:buNone/>
              <a:defRPr sz="1300">
                <a:solidFill>
                  <a:schemeClr val="tx1">
                    <a:tint val="75000"/>
                  </a:schemeClr>
                </a:solidFill>
              </a:defRPr>
            </a:lvl8pPr>
            <a:lvl9pPr marL="3358774" indent="0">
              <a:buNone/>
              <a:defRPr sz="13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0"/>
            <a:ext cx="3028950" cy="6537502"/>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0"/>
            <a:ext cx="3028950" cy="6537502"/>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6"/>
            <a:ext cx="3030141" cy="924101"/>
          </a:xfrm>
        </p:spPr>
        <p:txBody>
          <a:bodyPr anchor="b"/>
          <a:lstStyle>
            <a:lvl1pPr marL="0" indent="0">
              <a:buNone/>
              <a:defRPr sz="2200" b="1"/>
            </a:lvl1pPr>
            <a:lvl2pPr marL="419847" indent="0">
              <a:buNone/>
              <a:defRPr sz="1800" b="1"/>
            </a:lvl2pPr>
            <a:lvl3pPr marL="839694" indent="0">
              <a:buNone/>
              <a:defRPr sz="1700" b="1"/>
            </a:lvl3pPr>
            <a:lvl4pPr marL="1259540" indent="0">
              <a:buNone/>
              <a:defRPr sz="1500" b="1"/>
            </a:lvl4pPr>
            <a:lvl5pPr marL="1679387" indent="0">
              <a:buNone/>
              <a:defRPr sz="1500" b="1"/>
            </a:lvl5pPr>
            <a:lvl6pPr marL="2099234" indent="0">
              <a:buNone/>
              <a:defRPr sz="1500" b="1"/>
            </a:lvl6pPr>
            <a:lvl7pPr marL="2519081" indent="0">
              <a:buNone/>
              <a:defRPr sz="1500" b="1"/>
            </a:lvl7pPr>
            <a:lvl8pPr marL="2938927" indent="0">
              <a:buNone/>
              <a:defRPr sz="1500" b="1"/>
            </a:lvl8pPr>
            <a:lvl9pPr marL="3358774" indent="0">
              <a:buNone/>
              <a:defRPr sz="15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0" y="2217386"/>
            <a:ext cx="3031331" cy="924101"/>
          </a:xfrm>
        </p:spPr>
        <p:txBody>
          <a:bodyPr anchor="b"/>
          <a:lstStyle>
            <a:lvl1pPr marL="0" indent="0">
              <a:buNone/>
              <a:defRPr sz="2200" b="1"/>
            </a:lvl1pPr>
            <a:lvl2pPr marL="419847" indent="0">
              <a:buNone/>
              <a:defRPr sz="1800" b="1"/>
            </a:lvl2pPr>
            <a:lvl3pPr marL="839694" indent="0">
              <a:buNone/>
              <a:defRPr sz="1700" b="1"/>
            </a:lvl3pPr>
            <a:lvl4pPr marL="1259540" indent="0">
              <a:buNone/>
              <a:defRPr sz="1500" b="1"/>
            </a:lvl4pPr>
            <a:lvl5pPr marL="1679387" indent="0">
              <a:buNone/>
              <a:defRPr sz="1500" b="1"/>
            </a:lvl5pPr>
            <a:lvl6pPr marL="2099234" indent="0">
              <a:buNone/>
              <a:defRPr sz="1500" b="1"/>
            </a:lvl6pPr>
            <a:lvl7pPr marL="2519081" indent="0">
              <a:buNone/>
              <a:defRPr sz="1500" b="1"/>
            </a:lvl7pPr>
            <a:lvl8pPr marL="2938927" indent="0">
              <a:buNone/>
              <a:defRPr sz="1500" b="1"/>
            </a:lvl8pPr>
            <a:lvl9pPr marL="3358774" indent="0">
              <a:buNone/>
              <a:defRPr sz="15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4" cy="1678516"/>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6"/>
            <a:ext cx="3833812" cy="8454497"/>
          </a:xfrm>
        </p:spPr>
        <p:txBody>
          <a:bodyPr/>
          <a:lstStyle>
            <a:lvl1pPr>
              <a:defRPr sz="2900"/>
            </a:lvl1pPr>
            <a:lvl2pPr>
              <a:defRPr sz="2600"/>
            </a:lvl2pPr>
            <a:lvl3pPr>
              <a:defRPr sz="22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3"/>
            <a:ext cx="2256234" cy="6775980"/>
          </a:xfrm>
        </p:spPr>
        <p:txBody>
          <a:bodyPr/>
          <a:lstStyle>
            <a:lvl1pPr marL="0" indent="0">
              <a:buNone/>
              <a:defRPr sz="1300"/>
            </a:lvl1pPr>
            <a:lvl2pPr marL="419847" indent="0">
              <a:buNone/>
              <a:defRPr sz="1100"/>
            </a:lvl2pPr>
            <a:lvl3pPr marL="839694" indent="0">
              <a:buNone/>
              <a:defRPr sz="900"/>
            </a:lvl3pPr>
            <a:lvl4pPr marL="1259540" indent="0">
              <a:buNone/>
              <a:defRPr sz="800"/>
            </a:lvl4pPr>
            <a:lvl5pPr marL="1679387" indent="0">
              <a:buNone/>
              <a:defRPr sz="800"/>
            </a:lvl5pPr>
            <a:lvl6pPr marL="2099234" indent="0">
              <a:buNone/>
              <a:defRPr sz="800"/>
            </a:lvl6pPr>
            <a:lvl7pPr marL="2519081" indent="0">
              <a:buNone/>
              <a:defRPr sz="800"/>
            </a:lvl7pPr>
            <a:lvl8pPr marL="2938927" indent="0">
              <a:buNone/>
              <a:defRPr sz="800"/>
            </a:lvl8pPr>
            <a:lvl9pPr marL="3358774"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1"/>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2900"/>
            </a:lvl1pPr>
            <a:lvl2pPr marL="419847" indent="0">
              <a:buNone/>
              <a:defRPr sz="2600"/>
            </a:lvl2pPr>
            <a:lvl3pPr marL="839694" indent="0">
              <a:buNone/>
              <a:defRPr sz="2200"/>
            </a:lvl3pPr>
            <a:lvl4pPr marL="1259540" indent="0">
              <a:buNone/>
              <a:defRPr sz="1800"/>
            </a:lvl4pPr>
            <a:lvl5pPr marL="1679387" indent="0">
              <a:buNone/>
              <a:defRPr sz="1800"/>
            </a:lvl5pPr>
            <a:lvl6pPr marL="2099234" indent="0">
              <a:buNone/>
              <a:defRPr sz="1800"/>
            </a:lvl6pPr>
            <a:lvl7pPr marL="2519081" indent="0">
              <a:buNone/>
              <a:defRPr sz="1800"/>
            </a:lvl7pPr>
            <a:lvl8pPr marL="2938927" indent="0">
              <a:buNone/>
              <a:defRPr sz="1800"/>
            </a:lvl8pPr>
            <a:lvl9pPr marL="3358774" indent="0">
              <a:buNone/>
              <a:defRPr sz="1800"/>
            </a:lvl9pPr>
          </a:lstStyle>
          <a:p>
            <a:r>
              <a:rPr kumimoji="1" lang="ja-JP" altLang="en-US" dirty="0" smtClean="0"/>
              <a:t>アイコンをクリックして図を追加</a:t>
            </a:r>
            <a:endParaRPr kumimoji="1" lang="ja-JP" altLang="en-US" dirty="0"/>
          </a:p>
        </p:txBody>
      </p:sp>
      <p:sp>
        <p:nvSpPr>
          <p:cNvPr id="4" name="テキスト プレースホルダ 3"/>
          <p:cNvSpPr>
            <a:spLocks noGrp="1"/>
          </p:cNvSpPr>
          <p:nvPr>
            <p:ph type="body" sz="half" idx="2"/>
          </p:nvPr>
        </p:nvSpPr>
        <p:spPr>
          <a:xfrm>
            <a:off x="1344216" y="7752822"/>
            <a:ext cx="4114800" cy="1162579"/>
          </a:xfrm>
        </p:spPr>
        <p:txBody>
          <a:bodyPr/>
          <a:lstStyle>
            <a:lvl1pPr marL="0" indent="0">
              <a:buNone/>
              <a:defRPr sz="1300"/>
            </a:lvl1pPr>
            <a:lvl2pPr marL="419847" indent="0">
              <a:buNone/>
              <a:defRPr sz="1100"/>
            </a:lvl2pPr>
            <a:lvl3pPr marL="839694" indent="0">
              <a:buNone/>
              <a:defRPr sz="900"/>
            </a:lvl3pPr>
            <a:lvl4pPr marL="1259540" indent="0">
              <a:buNone/>
              <a:defRPr sz="800"/>
            </a:lvl4pPr>
            <a:lvl5pPr marL="1679387" indent="0">
              <a:buNone/>
              <a:defRPr sz="800"/>
            </a:lvl5pPr>
            <a:lvl6pPr marL="2099234" indent="0">
              <a:buNone/>
              <a:defRPr sz="800"/>
            </a:lvl6pPr>
            <a:lvl7pPr marL="2519081" indent="0">
              <a:buNone/>
              <a:defRPr sz="800"/>
            </a:lvl7pPr>
            <a:lvl8pPr marL="2938927" indent="0">
              <a:buNone/>
              <a:defRPr sz="800"/>
            </a:lvl8pPr>
            <a:lvl9pPr marL="3358774"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2020/3/27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700"/>
            <a:ext cx="6172200" cy="1651000"/>
          </a:xfrm>
          <a:prstGeom prst="rect">
            <a:avLst/>
          </a:prstGeom>
        </p:spPr>
        <p:txBody>
          <a:bodyPr vert="horz" lIns="83969" tIns="41985" rIns="83969" bIns="41985"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0"/>
            <a:ext cx="6172200" cy="6537502"/>
          </a:xfrm>
          <a:prstGeom prst="rect">
            <a:avLst/>
          </a:prstGeom>
        </p:spPr>
        <p:txBody>
          <a:bodyPr vert="horz" lIns="83969" tIns="41985" rIns="83969" bIns="4198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83969" tIns="41985" rIns="83969" bIns="41985" rtlCol="0" anchor="ctr"/>
          <a:lstStyle>
            <a:lvl1pPr algn="l">
              <a:defRPr sz="1100">
                <a:solidFill>
                  <a:schemeClr val="tx1">
                    <a:tint val="75000"/>
                  </a:schemeClr>
                </a:solidFill>
              </a:defRPr>
            </a:lvl1pPr>
          </a:lstStyle>
          <a:p>
            <a:fld id="{2C56B299-398B-4979-9E73-E20F41E712D2}" type="datetimeFigureOut">
              <a:rPr kumimoji="1" lang="ja-JP" altLang="en-US" smtClean="0"/>
              <a:pPr/>
              <a:t>2020/3/27</a:t>
            </a:fld>
            <a:endParaRPr kumimoji="1" lang="ja-JP" altLang="en-US" dirty="0"/>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83969" tIns="41985" rIns="83969" bIns="41985" rtlCol="0" anchor="ctr"/>
          <a:lstStyle>
            <a:lvl1pPr algn="ctr">
              <a:defRPr sz="11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83969" tIns="41985" rIns="83969" bIns="41985" rtlCol="0" anchor="ctr"/>
          <a:lstStyle>
            <a:lvl1pPr algn="r">
              <a:defRPr sz="1100">
                <a:solidFill>
                  <a:schemeClr val="tx1">
                    <a:tint val="75000"/>
                  </a:schemeClr>
                </a:solidFill>
              </a:defRPr>
            </a:lvl1pPr>
          </a:lstStyle>
          <a:p>
            <a:fld id="{32927FFD-3D24-4EC2-AEC8-E83A8D96C0A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694" rtl="0" eaLnBrk="1" latinLnBrk="0" hangingPunct="1">
        <a:spcBef>
          <a:spcPct val="0"/>
        </a:spcBef>
        <a:buNone/>
        <a:defRPr kumimoji="1" sz="4000" kern="1200">
          <a:solidFill>
            <a:schemeClr val="tx1"/>
          </a:solidFill>
          <a:latin typeface="+mj-lt"/>
          <a:ea typeface="+mj-ea"/>
          <a:cs typeface="+mj-cs"/>
        </a:defRPr>
      </a:lvl1pPr>
    </p:titleStyle>
    <p:bodyStyle>
      <a:lvl1pPr marL="314885" indent="-314885" algn="l" defTabSz="839694" rtl="0" eaLnBrk="1" latinLnBrk="0" hangingPunct="1">
        <a:spcBef>
          <a:spcPct val="20000"/>
        </a:spcBef>
        <a:buFont typeface="Arial" pitchFamily="34" charset="0"/>
        <a:buChar char="•"/>
        <a:defRPr kumimoji="1" sz="2900" kern="1200">
          <a:solidFill>
            <a:schemeClr val="tx1"/>
          </a:solidFill>
          <a:latin typeface="+mn-lt"/>
          <a:ea typeface="+mn-ea"/>
          <a:cs typeface="+mn-cs"/>
        </a:defRPr>
      </a:lvl1pPr>
      <a:lvl2pPr marL="682251" indent="-262404" algn="l" defTabSz="839694" rtl="0" eaLnBrk="1" latinLnBrk="0" hangingPunct="1">
        <a:spcBef>
          <a:spcPct val="20000"/>
        </a:spcBef>
        <a:buFont typeface="Arial" pitchFamily="34" charset="0"/>
        <a:buChar char="–"/>
        <a:defRPr kumimoji="1" sz="2600" kern="1200">
          <a:solidFill>
            <a:schemeClr val="tx1"/>
          </a:solidFill>
          <a:latin typeface="+mn-lt"/>
          <a:ea typeface="+mn-ea"/>
          <a:cs typeface="+mn-cs"/>
        </a:defRPr>
      </a:lvl2pPr>
      <a:lvl3pPr marL="1049617" indent="-209923" algn="l" defTabSz="839694" rtl="0" eaLnBrk="1" latinLnBrk="0" hangingPunct="1">
        <a:spcBef>
          <a:spcPct val="20000"/>
        </a:spcBef>
        <a:buFont typeface="Arial" pitchFamily="34" charset="0"/>
        <a:buChar char="•"/>
        <a:defRPr kumimoji="1" sz="2200" kern="1200">
          <a:solidFill>
            <a:schemeClr val="tx1"/>
          </a:solidFill>
          <a:latin typeface="+mn-lt"/>
          <a:ea typeface="+mn-ea"/>
          <a:cs typeface="+mn-cs"/>
        </a:defRPr>
      </a:lvl3pPr>
      <a:lvl4pPr marL="1469464"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4pPr>
      <a:lvl5pPr marL="1889310"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5pPr>
      <a:lvl6pPr marL="2309157"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6pPr>
      <a:lvl7pPr marL="2729004"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7pPr>
      <a:lvl8pPr marL="3148851"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8pPr>
      <a:lvl9pPr marL="3568697"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9pPr>
    </p:bodyStyle>
    <p:otherStyle>
      <a:defPPr>
        <a:defRPr lang="ja-JP"/>
      </a:defPPr>
      <a:lvl1pPr marL="0" algn="l" defTabSz="839694" rtl="0" eaLnBrk="1" latinLnBrk="0" hangingPunct="1">
        <a:defRPr kumimoji="1" sz="1700" kern="1200">
          <a:solidFill>
            <a:schemeClr val="tx1"/>
          </a:solidFill>
          <a:latin typeface="+mn-lt"/>
          <a:ea typeface="+mn-ea"/>
          <a:cs typeface="+mn-cs"/>
        </a:defRPr>
      </a:lvl1pPr>
      <a:lvl2pPr marL="419847" algn="l" defTabSz="839694" rtl="0" eaLnBrk="1" latinLnBrk="0" hangingPunct="1">
        <a:defRPr kumimoji="1" sz="1700" kern="1200">
          <a:solidFill>
            <a:schemeClr val="tx1"/>
          </a:solidFill>
          <a:latin typeface="+mn-lt"/>
          <a:ea typeface="+mn-ea"/>
          <a:cs typeface="+mn-cs"/>
        </a:defRPr>
      </a:lvl2pPr>
      <a:lvl3pPr marL="839694" algn="l" defTabSz="839694" rtl="0" eaLnBrk="1" latinLnBrk="0" hangingPunct="1">
        <a:defRPr kumimoji="1" sz="1700" kern="1200">
          <a:solidFill>
            <a:schemeClr val="tx1"/>
          </a:solidFill>
          <a:latin typeface="+mn-lt"/>
          <a:ea typeface="+mn-ea"/>
          <a:cs typeface="+mn-cs"/>
        </a:defRPr>
      </a:lvl3pPr>
      <a:lvl4pPr marL="1259540" algn="l" defTabSz="839694" rtl="0" eaLnBrk="1" latinLnBrk="0" hangingPunct="1">
        <a:defRPr kumimoji="1" sz="1700" kern="1200">
          <a:solidFill>
            <a:schemeClr val="tx1"/>
          </a:solidFill>
          <a:latin typeface="+mn-lt"/>
          <a:ea typeface="+mn-ea"/>
          <a:cs typeface="+mn-cs"/>
        </a:defRPr>
      </a:lvl4pPr>
      <a:lvl5pPr marL="1679387" algn="l" defTabSz="839694" rtl="0" eaLnBrk="1" latinLnBrk="0" hangingPunct="1">
        <a:defRPr kumimoji="1" sz="1700" kern="1200">
          <a:solidFill>
            <a:schemeClr val="tx1"/>
          </a:solidFill>
          <a:latin typeface="+mn-lt"/>
          <a:ea typeface="+mn-ea"/>
          <a:cs typeface="+mn-cs"/>
        </a:defRPr>
      </a:lvl5pPr>
      <a:lvl6pPr marL="2099234" algn="l" defTabSz="839694" rtl="0" eaLnBrk="1" latinLnBrk="0" hangingPunct="1">
        <a:defRPr kumimoji="1" sz="1700" kern="1200">
          <a:solidFill>
            <a:schemeClr val="tx1"/>
          </a:solidFill>
          <a:latin typeface="+mn-lt"/>
          <a:ea typeface="+mn-ea"/>
          <a:cs typeface="+mn-cs"/>
        </a:defRPr>
      </a:lvl6pPr>
      <a:lvl7pPr marL="2519081" algn="l" defTabSz="839694" rtl="0" eaLnBrk="1" latinLnBrk="0" hangingPunct="1">
        <a:defRPr kumimoji="1" sz="1700" kern="1200">
          <a:solidFill>
            <a:schemeClr val="tx1"/>
          </a:solidFill>
          <a:latin typeface="+mn-lt"/>
          <a:ea typeface="+mn-ea"/>
          <a:cs typeface="+mn-cs"/>
        </a:defRPr>
      </a:lvl7pPr>
      <a:lvl8pPr marL="2938927" algn="l" defTabSz="839694" rtl="0" eaLnBrk="1" latinLnBrk="0" hangingPunct="1">
        <a:defRPr kumimoji="1" sz="1700" kern="1200">
          <a:solidFill>
            <a:schemeClr val="tx1"/>
          </a:solidFill>
          <a:latin typeface="+mn-lt"/>
          <a:ea typeface="+mn-ea"/>
          <a:cs typeface="+mn-cs"/>
        </a:defRPr>
      </a:lvl8pPr>
      <a:lvl9pPr marL="3358774" algn="l" defTabSz="839694" rtl="0" eaLnBrk="1" latinLnBrk="0" hangingPunct="1">
        <a:defRPr kumimoji="1"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tm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10"/>
          <p:cNvSpPr>
            <a:spLocks noChangeArrowheads="1"/>
          </p:cNvSpPr>
          <p:nvPr/>
        </p:nvSpPr>
        <p:spPr bwMode="auto">
          <a:xfrm>
            <a:off x="-24468" y="0"/>
            <a:ext cx="6882468" cy="756000"/>
          </a:xfrm>
          <a:prstGeom prst="rect">
            <a:avLst/>
          </a:prstGeom>
          <a:solidFill>
            <a:srgbClr val="785C9A"/>
          </a:solidFill>
          <a:ln w="9525">
            <a:solidFill>
              <a:srgbClr val="785C9A"/>
            </a:solidFill>
            <a:miter lim="800000"/>
            <a:headEnd/>
            <a:tailEnd/>
          </a:ln>
          <a:effectLst/>
        </p:spPr>
        <p:txBody>
          <a:bodyPr vert="horz" wrap="none" lIns="91440" tIns="126000" rIns="91440" bIns="0" numCol="1" anchor="ctr"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「働き方改革推進支援助成金</a:t>
            </a:r>
            <a:r>
              <a:rPr kumimoji="1" lang="en-US" altLang="ja-JP" sz="2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ctr" defTabSz="914400" rtl="0" eaLnBrk="1" fontAlgn="base" latinLnBrk="0" hangingPunct="1">
              <a:lnSpc>
                <a:spcPts val="2300"/>
              </a:lnSpc>
              <a:spcBef>
                <a:spcPct val="0"/>
              </a:spcBef>
              <a:spcAft>
                <a:spcPct val="0"/>
              </a:spcAft>
              <a:buClrTx/>
              <a:buSzTx/>
              <a:buFontTx/>
              <a:buNone/>
              <a:tabLst/>
              <a:defRPr/>
            </a:pPr>
            <a:r>
              <a:rPr kumimoji="1" lang="ja-JP" altLang="en-US" sz="2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団体推進コースのご案内</a:t>
            </a:r>
            <a:endParaRPr kumimoji="1" lang="en-US" altLang="ja-JP" sz="2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テキスト ボックス 65"/>
          <p:cNvSpPr txBox="1"/>
          <p:nvPr/>
        </p:nvSpPr>
        <p:spPr>
          <a:xfrm>
            <a:off x="144019" y="829211"/>
            <a:ext cx="6533589" cy="1187656"/>
          </a:xfrm>
          <a:prstGeom prst="rect">
            <a:avLst/>
          </a:prstGeom>
          <a:noFill/>
        </p:spPr>
        <p:txBody>
          <a:bodyPr wrap="square" lIns="33059" tIns="41985" rIns="33059" bIns="41985" rtlCol="0">
            <a:spAutoFit/>
          </a:bodyPr>
          <a:lstStyle/>
          <a:p>
            <a:pPr marL="0" marR="0" lvl="0" indent="0" algn="l" defTabSz="839694"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令和２年４月</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１日から、中小企業に、</a:t>
            </a:r>
            <a:r>
              <a:rPr kumimoji="1" lang="ja-JP" altLang="en-US" sz="1200" b="1" i="0" u="none" strike="noStrike" kern="1200" cap="none" spc="0" normalizeH="0" baseline="0" noProof="0" dirty="0">
                <a:ln>
                  <a:noFill/>
                </a:ln>
                <a:solidFill>
                  <a:srgbClr val="F79646"/>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時間外労働の上限規制が適用されました。</a:t>
            </a:r>
            <a:endParaRPr kumimoji="1" lang="en-US" altLang="ja-JP" sz="1200" b="1" i="0" u="none" strike="noStrike" kern="1200" cap="none" spc="0" normalizeH="0" baseline="0" noProof="0" dirty="0">
              <a:ln>
                <a:noFill/>
              </a:ln>
              <a:solidFill>
                <a:srgbClr val="F79646"/>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6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このコースでは、事業主団体などが、その</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傘下の事業主のうち、労働者を雇用する事業主（以下「構成事業主」といいます</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）の労働</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条件の改善のために、時間外労働の削減や</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賃金引き上げ</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に向けた</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取り組みを</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実施した場合に</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、重点的</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に助成金を支給します</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600"/>
              </a:lnSpc>
              <a:spcBef>
                <a:spcPts val="60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業界の活性化のためにも、ぜひご活用ください。</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角丸四角形 63"/>
          <p:cNvSpPr/>
          <p:nvPr/>
        </p:nvSpPr>
        <p:spPr>
          <a:xfrm>
            <a:off x="219607" y="7424055"/>
            <a:ext cx="6553200" cy="360000"/>
          </a:xfrm>
          <a:prstGeom prst="roundRect">
            <a:avLst>
              <a:gd name="adj" fmla="val 25342"/>
            </a:avLst>
          </a:prstGeom>
          <a:solidFill>
            <a:schemeClr val="accent4">
              <a:lumMod val="20000"/>
              <a:lumOff val="80000"/>
            </a:schemeClr>
          </a:solidFill>
          <a:ln w="34925">
            <a:solidFill>
              <a:srgbClr val="785C9A"/>
            </a:solidFill>
          </a:ln>
        </p:spPr>
        <p:style>
          <a:lnRef idx="2">
            <a:schemeClr val="accent4"/>
          </a:lnRef>
          <a:fillRef idx="1">
            <a:schemeClr val="lt1"/>
          </a:fillRef>
          <a:effectRef idx="0">
            <a:schemeClr val="accent4"/>
          </a:effectRef>
          <a:fontRef idx="minor">
            <a:schemeClr val="dk1"/>
          </a:fontRef>
        </p:style>
        <p:txBody>
          <a:bodyPr lIns="83969" tIns="72000"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55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中小企業における労働時間などの</a:t>
            </a:r>
            <a:r>
              <a:rPr kumimoji="1" lang="ja-JP" altLang="en-US" sz="155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設定</a:t>
            </a:r>
            <a:r>
              <a:rPr kumimoji="1" lang="ja-JP" altLang="en-US" sz="155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改善推進</a:t>
            </a:r>
            <a:r>
              <a:rPr kumimoji="1" lang="ja-JP" altLang="en-US" sz="155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155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向けて、環境</a:t>
            </a:r>
            <a:r>
              <a:rPr kumimoji="1" lang="ja-JP" altLang="en-US" sz="155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を整備！</a:t>
            </a:r>
          </a:p>
        </p:txBody>
      </p:sp>
      <p:sp>
        <p:nvSpPr>
          <p:cNvPr id="76" name="角丸四角形 75"/>
          <p:cNvSpPr/>
          <p:nvPr/>
        </p:nvSpPr>
        <p:spPr>
          <a:xfrm>
            <a:off x="4860190" y="2532060"/>
            <a:ext cx="1800000" cy="4695040"/>
          </a:xfrm>
          <a:prstGeom prst="roundRect">
            <a:avLst>
              <a:gd name="adj" fmla="val 527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7" name="角丸四角形 76"/>
          <p:cNvSpPr/>
          <p:nvPr/>
        </p:nvSpPr>
        <p:spPr>
          <a:xfrm>
            <a:off x="2978173" y="2515761"/>
            <a:ext cx="1800000" cy="4695040"/>
          </a:xfrm>
          <a:prstGeom prst="roundRect">
            <a:avLst>
              <a:gd name="adj" fmla="val 739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8" name="角丸四角形 77"/>
          <p:cNvSpPr/>
          <p:nvPr/>
        </p:nvSpPr>
        <p:spPr>
          <a:xfrm>
            <a:off x="1132490" y="2525031"/>
            <a:ext cx="1800000" cy="4695040"/>
          </a:xfrm>
          <a:prstGeom prst="roundRect">
            <a:avLst>
              <a:gd name="adj" fmla="val 5276"/>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9" name="右矢印 78"/>
          <p:cNvSpPr/>
          <p:nvPr/>
        </p:nvSpPr>
        <p:spPr>
          <a:xfrm rot="5400000">
            <a:off x="1855349" y="7032600"/>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80" name="右矢印 79"/>
          <p:cNvSpPr/>
          <p:nvPr/>
        </p:nvSpPr>
        <p:spPr>
          <a:xfrm rot="5400000">
            <a:off x="3754059" y="7032600"/>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81" name="右矢印 80"/>
          <p:cNvSpPr/>
          <p:nvPr/>
        </p:nvSpPr>
        <p:spPr>
          <a:xfrm rot="5400000">
            <a:off x="5634190" y="7032600"/>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82" name="円/楕円 81"/>
          <p:cNvSpPr/>
          <p:nvPr/>
        </p:nvSpPr>
        <p:spPr>
          <a:xfrm>
            <a:off x="153896" y="3626971"/>
            <a:ext cx="864000" cy="864000"/>
          </a:xfrm>
          <a:prstGeom prst="ellipse">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助成金</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39694"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の活用</a:t>
            </a:r>
            <a:endPar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円/楕円 82"/>
          <p:cNvSpPr/>
          <p:nvPr/>
        </p:nvSpPr>
        <p:spPr>
          <a:xfrm>
            <a:off x="117161" y="2559075"/>
            <a:ext cx="864000" cy="864000"/>
          </a:xfrm>
          <a:prstGeom prst="ellipse">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1" lang="ja-JP" altLang="en-US" sz="115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a:t>
            </a:r>
            <a:endParaRPr kumimoji="1" lang="en-US" altLang="ja-JP" sz="115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39694" rtl="0" eaLnBrk="1" fontAlgn="auto" latinLnBrk="0" hangingPunct="1">
              <a:lnSpc>
                <a:spcPct val="110000"/>
              </a:lnSpc>
              <a:spcBef>
                <a:spcPts val="0"/>
              </a:spcBef>
              <a:spcAft>
                <a:spcPts val="0"/>
              </a:spcAft>
              <a:buClrTx/>
              <a:buSzTx/>
              <a:buFontTx/>
              <a:buNone/>
              <a:tabLst/>
              <a:defRPr/>
            </a:pPr>
            <a:r>
              <a:rPr kumimoji="1" lang="ja-JP" altLang="en-US" sz="115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団体などの課題</a:t>
            </a:r>
            <a:endParaRPr kumimoji="1" lang="ja-JP" altLang="en-US" sz="115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角丸四角形 83"/>
          <p:cNvSpPr/>
          <p:nvPr/>
        </p:nvSpPr>
        <p:spPr>
          <a:xfrm>
            <a:off x="3074380" y="4725955"/>
            <a:ext cx="1584000" cy="2360645"/>
          </a:xfrm>
          <a:prstGeom prst="roundRect">
            <a:avLst>
              <a:gd name="adj" fmla="val 9215"/>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5" name="角丸四角形 84"/>
          <p:cNvSpPr/>
          <p:nvPr/>
        </p:nvSpPr>
        <p:spPr>
          <a:xfrm>
            <a:off x="1223398" y="4740696"/>
            <a:ext cx="1584000" cy="2337811"/>
          </a:xfrm>
          <a:prstGeom prst="roundRect">
            <a:avLst>
              <a:gd name="adj" fmla="val 9215"/>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6" name="Text Box 1"/>
          <p:cNvSpPr txBox="1">
            <a:spLocks noChangeArrowheads="1"/>
          </p:cNvSpPr>
          <p:nvPr/>
        </p:nvSpPr>
        <p:spPr bwMode="auto">
          <a:xfrm>
            <a:off x="-24467" y="8161709"/>
            <a:ext cx="6958668" cy="635034"/>
          </a:xfrm>
          <a:prstGeom prst="roundRect">
            <a:avLst>
              <a:gd name="adj" fmla="val 0"/>
            </a:avLst>
          </a:prstGeom>
          <a:solidFill>
            <a:schemeClr val="accent4">
              <a:lumMod val="20000"/>
              <a:lumOff val="80000"/>
            </a:schemeClr>
          </a:solid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36000" rIns="0" bIns="0" numCol="1" anchor="t" anchorCtr="0" compatLnSpc="1">
            <a:prstTxWarp prst="textNoShape">
              <a:avLst/>
            </a:prstTxWarp>
          </a:bodyPr>
          <a:lstStyle/>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2" name="正方形/長方形 91"/>
          <p:cNvSpPr/>
          <p:nvPr/>
        </p:nvSpPr>
        <p:spPr>
          <a:xfrm>
            <a:off x="155418" y="2097478"/>
            <a:ext cx="6538686" cy="288000"/>
          </a:xfrm>
          <a:prstGeom prst="rect">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83969" tIns="36000"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課題</a:t>
            </a: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別にみる</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助成金</a:t>
            </a: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の活用</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事例</a:t>
            </a:r>
          </a:p>
        </p:txBody>
      </p:sp>
      <p:sp>
        <p:nvSpPr>
          <p:cNvPr id="94" name="角丸四角形 93"/>
          <p:cNvSpPr/>
          <p:nvPr/>
        </p:nvSpPr>
        <p:spPr>
          <a:xfrm>
            <a:off x="4950000" y="4717863"/>
            <a:ext cx="1584000" cy="2360645"/>
          </a:xfrm>
          <a:prstGeom prst="roundRect">
            <a:avLst>
              <a:gd name="adj" fmla="val 9215"/>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5" name="右矢印 94"/>
          <p:cNvSpPr/>
          <p:nvPr/>
        </p:nvSpPr>
        <p:spPr>
          <a:xfrm rot="5400000">
            <a:off x="1859358" y="32253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0" name="右矢印 99"/>
          <p:cNvSpPr/>
          <p:nvPr/>
        </p:nvSpPr>
        <p:spPr>
          <a:xfrm rot="5400000">
            <a:off x="1855349" y="43155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1" name="円/楕円 100"/>
          <p:cNvSpPr/>
          <p:nvPr/>
        </p:nvSpPr>
        <p:spPr>
          <a:xfrm>
            <a:off x="126600" y="5235684"/>
            <a:ext cx="864000" cy="864000"/>
          </a:xfrm>
          <a:prstGeom prst="ellipse">
            <a:avLst/>
          </a:prstGeom>
          <a:solidFill>
            <a:srgbClr val="785C9A"/>
          </a:solidFill>
          <a:ln>
            <a:solidFill>
              <a:srgbClr val="785C9A"/>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取り組みの結果</a:t>
            </a:r>
            <a:endPar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右矢印 101"/>
          <p:cNvSpPr/>
          <p:nvPr/>
        </p:nvSpPr>
        <p:spPr>
          <a:xfrm rot="5400000">
            <a:off x="3693268" y="32487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3" name="右矢印 102"/>
          <p:cNvSpPr/>
          <p:nvPr/>
        </p:nvSpPr>
        <p:spPr>
          <a:xfrm rot="5400000">
            <a:off x="3722121" y="43155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4" name="右矢印 103"/>
          <p:cNvSpPr/>
          <p:nvPr/>
        </p:nvSpPr>
        <p:spPr>
          <a:xfrm rot="5400000">
            <a:off x="5603232" y="32487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5" name="右矢印 104"/>
          <p:cNvSpPr/>
          <p:nvPr/>
        </p:nvSpPr>
        <p:spPr>
          <a:xfrm rot="5400000">
            <a:off x="5616000" y="4315527"/>
            <a:ext cx="252000" cy="360000"/>
          </a:xfrm>
          <a:prstGeom prst="rightArrow">
            <a:avLst/>
          </a:prstGeom>
          <a:solidFill>
            <a:srgbClr val="8064A2"/>
          </a:solidFill>
          <a:ln>
            <a:solidFill>
              <a:srgbClr val="8064A2"/>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106" name="二等辺三角形 105"/>
          <p:cNvSpPr/>
          <p:nvPr/>
        </p:nvSpPr>
        <p:spPr>
          <a:xfrm rot="5400000">
            <a:off x="935512" y="2771233"/>
            <a:ext cx="187645" cy="229869"/>
          </a:xfrm>
          <a:prstGeom prst="triangle">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7" name="二等辺三角形 106"/>
          <p:cNvSpPr/>
          <p:nvPr/>
        </p:nvSpPr>
        <p:spPr>
          <a:xfrm rot="5400000">
            <a:off x="908451" y="3905065"/>
            <a:ext cx="216000" cy="229869"/>
          </a:xfrm>
          <a:prstGeom prst="triangle">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二等辺三角形 107"/>
          <p:cNvSpPr/>
          <p:nvPr/>
        </p:nvSpPr>
        <p:spPr>
          <a:xfrm rot="5400000">
            <a:off x="921335" y="5611501"/>
            <a:ext cx="216000" cy="229869"/>
          </a:xfrm>
          <a:prstGeom prst="triangle">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0" tIns="54000" rIns="0" bIns="0" rtlCol="0" anchor="ctr"/>
          <a:lstStyle/>
          <a:p>
            <a:pPr marL="0" marR="0" lvl="0" indent="0" algn="ctr" defTabSz="839694" rtl="0" eaLnBrk="1" fontAlgn="auto" latinLnBrk="0" hangingPunct="1">
              <a:lnSpc>
                <a:spcPct val="110000"/>
              </a:lnSpc>
              <a:spcBef>
                <a:spcPts val="0"/>
              </a:spcBef>
              <a:spcAft>
                <a:spcPts val="0"/>
              </a:spcAft>
              <a:buClrTx/>
              <a:buSzTx/>
              <a:buFontTx/>
              <a:buNone/>
              <a:tabLst/>
              <a:defRPr/>
            </a:pP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9" name="正方形/長方形 108"/>
          <p:cNvSpPr/>
          <p:nvPr/>
        </p:nvSpPr>
        <p:spPr>
          <a:xfrm>
            <a:off x="1239966" y="2616927"/>
            <a:ext cx="1584000" cy="688604"/>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構成事業主</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へ「働き方改革」の取り組みに</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ついて</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周知したい</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10" name="正方形/長方形 109"/>
          <p:cNvSpPr/>
          <p:nvPr/>
        </p:nvSpPr>
        <p:spPr>
          <a:xfrm>
            <a:off x="3065483" y="2616927"/>
            <a:ext cx="1584000" cy="688604"/>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構成事業主</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の職場での、業務の効率化</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を推進したい！</a:t>
            </a:r>
          </a:p>
        </p:txBody>
      </p:sp>
      <p:sp>
        <p:nvSpPr>
          <p:cNvPr id="111" name="正方形/長方形 110"/>
          <p:cNvSpPr/>
          <p:nvPr/>
        </p:nvSpPr>
        <p:spPr>
          <a:xfrm>
            <a:off x="4950000" y="2616927"/>
            <a:ext cx="1584000" cy="688604"/>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構成事業</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主も悩んでいる人手不足を</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解消したい！</a:t>
            </a:r>
          </a:p>
        </p:txBody>
      </p:sp>
      <p:sp>
        <p:nvSpPr>
          <p:cNvPr id="112" name="正方形/長方形 111"/>
          <p:cNvSpPr/>
          <p:nvPr/>
        </p:nvSpPr>
        <p:spPr>
          <a:xfrm>
            <a:off x="3086173" y="3681955"/>
            <a:ext cx="1584000" cy="684000"/>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外部専門家による巡回</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指導や、好事例</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収集・紹介を</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実施</a:t>
            </a:r>
          </a:p>
        </p:txBody>
      </p:sp>
      <p:sp>
        <p:nvSpPr>
          <p:cNvPr id="113" name="正方形/長方形 112"/>
          <p:cNvSpPr/>
          <p:nvPr/>
        </p:nvSpPr>
        <p:spPr>
          <a:xfrm>
            <a:off x="1239013" y="3676640"/>
            <a:ext cx="1584000" cy="684000"/>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労務</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管理などに関するセミナー</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を開催</a:t>
            </a:r>
          </a:p>
        </p:txBody>
      </p:sp>
      <p:sp>
        <p:nvSpPr>
          <p:cNvPr id="114" name="正方形/長方形 113"/>
          <p:cNvSpPr/>
          <p:nvPr/>
        </p:nvSpPr>
        <p:spPr>
          <a:xfrm>
            <a:off x="4970727" y="3673259"/>
            <a:ext cx="1584000" cy="684000"/>
          </a:xfrm>
          <a:prstGeom prst="rect">
            <a:avLst/>
          </a:prstGeom>
          <a:ln>
            <a:solidFill>
              <a:srgbClr val="8064A2"/>
            </a:solidFill>
          </a:ln>
        </p:spPr>
        <p:style>
          <a:lnRef idx="2">
            <a:schemeClr val="accent4"/>
          </a:lnRef>
          <a:fillRef idx="1">
            <a:schemeClr val="lt1"/>
          </a:fillRef>
          <a:effectRef idx="0">
            <a:schemeClr val="accent4"/>
          </a:effectRef>
          <a:fontRef idx="minor">
            <a:schemeClr val="dk1"/>
          </a:fontRef>
        </p:style>
        <p:txBody>
          <a:bodyPr lIns="108000" tIns="90000" rIns="72000" bIns="36000" rtlCol="0" anchor="ctr" anchorCtr="0">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人材確保に向けた</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取り組み、外部</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専門家による巡回指導を実施</a:t>
            </a:r>
          </a:p>
        </p:txBody>
      </p:sp>
      <p:sp>
        <p:nvSpPr>
          <p:cNvPr id="115" name="Text Box 1"/>
          <p:cNvSpPr txBox="1">
            <a:spLocks noChangeArrowheads="1"/>
          </p:cNvSpPr>
          <p:nvPr/>
        </p:nvSpPr>
        <p:spPr bwMode="auto">
          <a:xfrm>
            <a:off x="0" y="7879551"/>
            <a:ext cx="6892200" cy="360000"/>
          </a:xfrm>
          <a:prstGeom prst="roundRect">
            <a:avLst>
              <a:gd name="adj" fmla="val 0"/>
            </a:avLst>
          </a:prstGeom>
          <a:solidFill>
            <a:srgbClr val="8064A2"/>
          </a:solidFill>
          <a:ln>
            <a:solidFill>
              <a:srgbClr val="8064A2"/>
            </a:solidFill>
          </a:ln>
        </p:spPr>
        <p:style>
          <a:lnRef idx="2">
            <a:schemeClr val="accent1">
              <a:shade val="50000"/>
            </a:schemeClr>
          </a:lnRef>
          <a:fillRef idx="1">
            <a:schemeClr val="accent1"/>
          </a:fillRef>
          <a:effectRef idx="0">
            <a:schemeClr val="accent1"/>
          </a:effectRef>
          <a:fontRef idx="minor">
            <a:schemeClr val="lt1"/>
          </a:fontRef>
        </p:style>
        <p:txBody>
          <a:bodyPr lIns="83969" tIns="36000" rIns="83969" bIns="0" rtlCol="0" anchor="ctr"/>
          <a:lstStyle>
            <a:defPPr>
              <a:defRPr lang="ja-JP"/>
            </a:defPPr>
            <a:lvl1pPr algn="ctr">
              <a:defRPr sz="1400" b="1">
                <a:solidFill>
                  <a:schemeClr val="lt1"/>
                </a:solidFill>
                <a:latin typeface="メイリオ" panose="020B0604030504040204" pitchFamily="50" charset="-128"/>
                <a:ea typeface="メイリオ" panose="020B0604030504040204" pitchFamily="50" charset="-128"/>
                <a:cs typeface="メイリオ"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助成内容に</a:t>
            </a: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rPr>
              <a:t>ついて詳しくは、</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裏面をご参照ください。</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pic>
        <p:nvPicPr>
          <p:cNvPr id="118" name="図 117"/>
          <p:cNvPicPr>
            <a:picLocks noChangeAspect="1" noChangeArrowheads="1"/>
          </p:cNvPicPr>
          <p:nvPr/>
        </p:nvPicPr>
        <p:blipFill>
          <a:blip r:embed="rId3" cstate="print"/>
          <a:srcRect/>
          <a:stretch>
            <a:fillRect/>
          </a:stretch>
        </p:blipFill>
        <p:spPr bwMode="auto">
          <a:xfrm>
            <a:off x="376361" y="8341940"/>
            <a:ext cx="345600" cy="388800"/>
          </a:xfrm>
          <a:prstGeom prst="rect">
            <a:avLst/>
          </a:prstGeom>
          <a:noFill/>
          <a:ln w="9525">
            <a:noFill/>
            <a:miter lim="800000"/>
            <a:headEnd/>
            <a:tailEnd/>
          </a:ln>
        </p:spPr>
      </p:pic>
      <p:sp>
        <p:nvSpPr>
          <p:cNvPr id="119" name="Text Box 1"/>
          <p:cNvSpPr txBox="1">
            <a:spLocks noChangeArrowheads="1"/>
          </p:cNvSpPr>
          <p:nvPr/>
        </p:nvSpPr>
        <p:spPr bwMode="auto">
          <a:xfrm>
            <a:off x="657835" y="8190598"/>
            <a:ext cx="6234365" cy="649239"/>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144000" rIns="0" bIns="0" numCol="1" anchor="t" anchorCtr="0" compatLnSpc="1">
            <a:prstTxWarp prst="textNoShape">
              <a:avLst/>
            </a:prstTxWarp>
          </a:bodyPr>
          <a:lstStyle/>
          <a:p>
            <a:pPr marL="0" marR="0" lvl="0" indent="0" algn="l" defTabSz="839694" rtl="0" eaLnBrk="0" fontAlgn="base" latinLnBrk="0" hangingPunct="0">
              <a:lnSpc>
                <a:spcPts val="1600"/>
              </a:lnSpc>
              <a:spcBef>
                <a:spcPct val="0"/>
              </a:spcBef>
              <a:spcAft>
                <a:spcPts val="0"/>
              </a:spcAft>
              <a:buClrTx/>
              <a:buSzTx/>
              <a:buFontTx/>
              <a:buNone/>
              <a:tabLst>
                <a:tab pos="419847" algn="l"/>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ご不明な点やご質問がございましたら、</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団体などの</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所在地を管轄する</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0" fontAlgn="base" latinLnBrk="0" hangingPunct="0">
              <a:lnSpc>
                <a:spcPts val="1600"/>
              </a:lnSpc>
              <a:spcBef>
                <a:spcPct val="0"/>
              </a:spcBef>
              <a:spcAft>
                <a:spcPts val="0"/>
              </a:spcAft>
              <a:buClrTx/>
              <a:buSzTx/>
              <a:buFontTx/>
              <a:buNone/>
              <a:tabLst>
                <a:tab pos="419847" algn="l"/>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都道府県労働局</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雇用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環境・</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均等部 または 雇用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環境・</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均等室</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にお尋ね</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ください</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0" name="Text Box 1"/>
          <p:cNvSpPr txBox="1">
            <a:spLocks noChangeArrowheads="1"/>
          </p:cNvSpPr>
          <p:nvPr/>
        </p:nvSpPr>
        <p:spPr bwMode="auto">
          <a:xfrm>
            <a:off x="135824" y="8959892"/>
            <a:ext cx="1850080" cy="438704"/>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0" rIns="0" bIns="0" numCol="1" anchor="t" anchorCtr="0" compatLnSpc="1">
            <a:prstTxWarp prst="textNoShape">
              <a:avLst/>
            </a:prstTxWarp>
          </a:bodyPr>
          <a:lstStyle/>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▶労働局</a:t>
            </a: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の所在地</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一覧</a:t>
            </a:r>
            <a:endParaRPr kumimoji="1" lang="en-US" altLang="ja-JP"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5" name="図 74" descr="http://4.bp.blogspot.com/-f2Q9rnakpmY/VVGVcGgV1XI/AAAAAAAAtlg/IBguVk9Q7Ks/s800/job_genba_kantok - Internet Explorer"/>
          <p:cNvPicPr>
            <a:picLocks noChangeAspect="1"/>
          </p:cNvPicPr>
          <p:nvPr/>
        </p:nvPicPr>
        <p:blipFill rotWithShape="1">
          <a:blip r:embed="rId4" cstate="print">
            <a:extLst>
              <a:ext uri="{28A0092B-C50C-407E-A947-70E740481C1C}">
                <a14:useLocalDpi xmlns:a14="http://schemas.microsoft.com/office/drawing/2010/main" val="0"/>
              </a:ext>
            </a:extLst>
          </a:blip>
          <a:srcRect l="7202" t="20780" r="75993" b="4690"/>
          <a:stretch/>
        </p:blipFill>
        <p:spPr>
          <a:xfrm>
            <a:off x="3185563" y="4767601"/>
            <a:ext cx="445005" cy="1062220"/>
          </a:xfrm>
          <a:prstGeom prst="rect">
            <a:avLst/>
          </a:prstGeom>
        </p:spPr>
      </p:pic>
      <p:sp>
        <p:nvSpPr>
          <p:cNvPr id="58" name="角丸四角形 57"/>
          <p:cNvSpPr/>
          <p:nvPr/>
        </p:nvSpPr>
        <p:spPr>
          <a:xfrm>
            <a:off x="1077992" y="5470870"/>
            <a:ext cx="1689128" cy="1644284"/>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lIns="90000" tIns="66118" rIns="72000" bIns="66118" rtlCol="0" anchor="t" anchorCtr="0"/>
          <a:lstStyle/>
          <a:p>
            <a:pPr marL="180000" marR="0" lvl="0" indent="-72000" algn="just" defTabSz="83969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協定の作成の手順や</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、労働</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時間管理</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の方法などを</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教示</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0000" marR="0" lvl="0" indent="-72000" algn="just" defTabSz="839694" rtl="0" eaLnBrk="1" fontAlgn="auto" latinLnBrk="0" hangingPunct="1">
              <a:lnSpc>
                <a:spcPct val="100000"/>
              </a:lnSpc>
              <a:spcBef>
                <a:spcPts val="20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・セミナー後</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にも相談窓口を</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設置し、構成事業</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主の取り組みを</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支援</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0000" marR="0" lvl="0" indent="-72000" algn="just" defTabSz="839694" rtl="0" eaLnBrk="1" fontAlgn="auto" latinLnBrk="0" hangingPunct="1">
              <a:lnSpc>
                <a:spcPct val="100000"/>
              </a:lnSpc>
              <a:spcBef>
                <a:spcPts val="20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・セミナー</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資料を会報誌に掲載して、全ての構成</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事業主に周知</a:t>
            </a:r>
          </a:p>
        </p:txBody>
      </p:sp>
      <p:sp>
        <p:nvSpPr>
          <p:cNvPr id="56" name="角丸四角形 55"/>
          <p:cNvSpPr/>
          <p:nvPr/>
        </p:nvSpPr>
        <p:spPr>
          <a:xfrm>
            <a:off x="3399356" y="4843419"/>
            <a:ext cx="1217229" cy="1121755"/>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lIns="90000" tIns="66118" rIns="72000" bIns="66118" rtlCol="0" anchor="t" anchorCtr="0"/>
          <a:lstStyle/>
          <a:p>
            <a:pPr marL="180000" marR="0" lvl="0" indent="-72000" algn="just" defTabSz="83969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外部専門家</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による</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巡回指導によって、</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個々の</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企業</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の業務の</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見直しを図る</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5" name="角丸四角形 64"/>
          <p:cNvSpPr/>
          <p:nvPr/>
        </p:nvSpPr>
        <p:spPr>
          <a:xfrm>
            <a:off x="4815081" y="5414001"/>
            <a:ext cx="1692001" cy="1589300"/>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lIns="90000" tIns="66118" rIns="72000" bIns="66118" rtlCol="0" anchor="t" anchorCtr="0"/>
          <a:lstStyle/>
          <a:p>
            <a:pPr marL="180000" marR="0" lvl="0" indent="-72000" algn="just" defTabSz="83969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・構成事業主の求人</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募集を</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団体などがとりまとめて</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募集</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0000" marR="0" lvl="0" indent="-72000" algn="just" defTabSz="839694" rtl="0" eaLnBrk="1" fontAlgn="auto" latinLnBrk="0" hangingPunct="1">
              <a:lnSpc>
                <a:spcPct val="100000"/>
              </a:lnSpc>
              <a:spcBef>
                <a:spcPts val="30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・併せて外部専門家に</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よる</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巡回</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指導を行って、募集企業</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の職場環境を改善</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0000" marR="0" lvl="0" indent="-72000" algn="just" defTabSz="839694" rtl="0" eaLnBrk="1" fontAlgn="auto" latinLnBrk="0" hangingPunct="1">
              <a:lnSpc>
                <a:spcPct val="100000"/>
              </a:lnSpc>
              <a:spcBef>
                <a:spcPts val="30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・複数の構成事業主で</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新たな</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労働者を確保</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4" name="角丸四角形 123"/>
          <p:cNvSpPr/>
          <p:nvPr/>
        </p:nvSpPr>
        <p:spPr>
          <a:xfrm>
            <a:off x="2954384" y="5950445"/>
            <a:ext cx="1686001" cy="1172450"/>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lIns="90000" tIns="66118" rIns="72000" bIns="66118" rtlCol="0" anchor="t" anchorCtr="0"/>
          <a:lstStyle/>
          <a:p>
            <a:pPr marL="180000" marR="0" lvl="0" indent="-72000" algn="just" defTabSz="83969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・上記で得られた改善結果や好事例</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をとりまとめ、</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その内容</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を他の構成事業</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主に</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周知したことにより</a:t>
            </a: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、同様の例</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を横展開</a:t>
            </a: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Text Box 1"/>
          <p:cNvSpPr txBox="1">
            <a:spLocks noChangeArrowheads="1"/>
          </p:cNvSpPr>
          <p:nvPr/>
        </p:nvSpPr>
        <p:spPr bwMode="auto">
          <a:xfrm>
            <a:off x="3509560" y="9373633"/>
            <a:ext cx="2850057" cy="233898"/>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0" rIns="0" bIns="0" numCol="1" anchor="t" anchorCtr="0" compatLnSpc="1">
            <a:prstTxWarp prst="textNoShape">
              <a:avLst/>
            </a:prstTxWarp>
          </a:bodyPr>
          <a:lstStyle/>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https://</a:t>
            </a: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www.mhlw.go.jp/hatarakikata/</a:t>
            </a:r>
          </a:p>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Text Box 1"/>
          <p:cNvSpPr txBox="1">
            <a:spLocks noChangeArrowheads="1"/>
          </p:cNvSpPr>
          <p:nvPr/>
        </p:nvSpPr>
        <p:spPr bwMode="auto">
          <a:xfrm>
            <a:off x="281216" y="9204912"/>
            <a:ext cx="2255129" cy="438704"/>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0" rIns="0" bIns="0" numCol="1" anchor="t" anchorCtr="0" compatLnSpc="1">
            <a:prstTxWarp prst="textNoShape">
              <a:avLst/>
            </a:prstTxWarp>
          </a:bodyPr>
          <a:lstStyle/>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http</a:t>
            </a:r>
            <a: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://www.mhlw.go.jp/kouseiroudoushou/shozaiannai/roudoukyoku</a:t>
            </a: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正方形/長方形 56"/>
          <p:cNvSpPr/>
          <p:nvPr/>
        </p:nvSpPr>
        <p:spPr>
          <a:xfrm>
            <a:off x="3509560" y="8900550"/>
            <a:ext cx="2662640" cy="469511"/>
          </a:xfrm>
          <a:prstGeom prst="rect">
            <a:avLst/>
          </a:prstGeom>
        </p:spPr>
        <p:txBody>
          <a:bodyPr wrap="square" lIns="83969" tIns="41985" rIns="83969" bIns="41985">
            <a:spAutoFit/>
          </a:bodyPr>
          <a:lstStyle/>
          <a:p>
            <a:pPr marL="0" marR="0" lvl="0" indent="0" algn="l" defTabSz="839694" rtl="0" eaLnBrk="1" fontAlgn="auto" latinLnBrk="0" hangingPunct="1">
              <a:lnSpc>
                <a:spcPts val="1500"/>
              </a:lnSpc>
              <a:spcBef>
                <a:spcPts val="0"/>
              </a:spcBef>
              <a:spcAft>
                <a:spcPts val="0"/>
              </a:spcAft>
              <a:buClrTx/>
              <a:buSzTx/>
              <a:buFontTx/>
              <a:buNone/>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▶働き方改革関連法の詳細は、</a:t>
            </a:r>
            <a:endParaRPr kumimoji="1" lang="en-US" altLang="ja-JP"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500"/>
              </a:lnSpc>
              <a:spcBef>
                <a:spcPts val="0"/>
              </a:spcBef>
              <a:spcAft>
                <a:spcPts val="0"/>
              </a:spcAft>
              <a:buClrTx/>
              <a:buSzTx/>
              <a:buFontTx/>
              <a:buNone/>
              <a:tabLst/>
              <a:defRPr/>
            </a:pPr>
            <a:r>
              <a:rPr kumimoji="1" lang="ja-JP" altLang="en-US" sz="11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「働き方改革」特設サイトへ</a:t>
            </a:r>
            <a:r>
              <a:rPr kumimoji="1" lang="ja-JP" altLang="ja-JP" sz="1150" b="1"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15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9" name="図 58" descr="QR_Code1552227100 - Windows フォト ビューアー"/>
          <p:cNvPicPr>
            <a:picLocks noChangeAspect="1"/>
          </p:cNvPicPr>
          <p:nvPr/>
        </p:nvPicPr>
        <p:blipFill rotWithShape="1">
          <a:blip r:embed="rId5">
            <a:extLst>
              <a:ext uri="{28A0092B-C50C-407E-A947-70E740481C1C}">
                <a14:useLocalDpi xmlns:a14="http://schemas.microsoft.com/office/drawing/2010/main" val="0"/>
              </a:ext>
            </a:extLst>
          </a:blip>
          <a:srcRect l="45355" t="41374" r="45530" b="41694"/>
          <a:stretch/>
        </p:blipFill>
        <p:spPr>
          <a:xfrm>
            <a:off x="5983735" y="8884061"/>
            <a:ext cx="590366" cy="590366"/>
          </a:xfrm>
          <a:prstGeom prst="rect">
            <a:avLst/>
          </a:prstGeom>
        </p:spPr>
      </p:pic>
      <p:sp>
        <p:nvSpPr>
          <p:cNvPr id="60" name="正方形/長方形 59"/>
          <p:cNvSpPr/>
          <p:nvPr/>
        </p:nvSpPr>
        <p:spPr>
          <a:xfrm>
            <a:off x="3947992" y="9564398"/>
            <a:ext cx="1533525" cy="252000"/>
          </a:xfrm>
          <a:prstGeom prst="rect">
            <a:avLst/>
          </a:prstGeom>
          <a:ln w="12700">
            <a:solidFill>
              <a:schemeClr val="bg1">
                <a:lumMod val="50000"/>
              </a:schemeClr>
            </a:solidFill>
          </a:ln>
          <a:effectLst>
            <a:outerShdw blurRad="38100" dist="25400" dir="2700000" algn="tl" rotWithShape="0">
              <a:prstClr val="black">
                <a:alpha val="40000"/>
              </a:prstClr>
            </a:outerShdw>
          </a:effectLst>
          <a:scene3d>
            <a:camera prst="orthographicFront"/>
            <a:lightRig rig="threePt" dir="t"/>
          </a:scene3d>
          <a:sp3d>
            <a:bevelB w="152400" h="50800" prst="softRound"/>
          </a:sp3d>
        </p:spPr>
        <p:style>
          <a:lnRef idx="2">
            <a:schemeClr val="accent6"/>
          </a:lnRef>
          <a:fillRef idx="1">
            <a:schemeClr val="lt1"/>
          </a:fillRef>
          <a:effectRef idx="0">
            <a:schemeClr val="accent6"/>
          </a:effectRef>
          <a:fontRef idx="minor">
            <a:schemeClr val="dk1"/>
          </a:fontRef>
        </p:style>
        <p:txBody>
          <a:bodyPr lIns="37652" tIns="36000" rIns="37652"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働き方改革　厚労省</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角丸四角形 60"/>
          <p:cNvSpPr/>
          <p:nvPr/>
        </p:nvSpPr>
        <p:spPr>
          <a:xfrm>
            <a:off x="5375922" y="9539349"/>
            <a:ext cx="509361" cy="291600"/>
          </a:xfrm>
          <a:prstGeom prst="roundRect">
            <a:avLst>
              <a:gd name="adj" fmla="val 3872"/>
            </a:avLst>
          </a:prstGeom>
          <a:solidFill>
            <a:schemeClr val="tx1">
              <a:lumMod val="65000"/>
              <a:lumOff val="35000"/>
            </a:schemeClr>
          </a:solidFill>
          <a:ln w="12700">
            <a:solidFill>
              <a:schemeClr val="tx1">
                <a:lumMod val="65000"/>
                <a:lumOff val="35000"/>
              </a:schemeClr>
            </a:solidFill>
          </a:ln>
          <a:effectLst>
            <a:outerShdw blurRad="38100" dist="25400" dir="2700000" algn="tl" rotWithShape="0">
              <a:prstClr val="black">
                <a:alpha val="40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検 索</a:t>
            </a:r>
            <a:endParaRPr kumimoji="1" lang="ja-JP" altLang="en-US" sz="1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2" name="図 61" descr="qrcode_201903102146 - Windows フォト ビューアー"/>
          <p:cNvPicPr>
            <a:picLocks noChangeAspect="1"/>
          </p:cNvPicPr>
          <p:nvPr/>
        </p:nvPicPr>
        <p:blipFill rotWithShape="1">
          <a:blip r:embed="rId6" cstate="print">
            <a:extLst>
              <a:ext uri="{28A0092B-C50C-407E-A947-70E740481C1C}">
                <a14:useLocalDpi xmlns:a14="http://schemas.microsoft.com/office/drawing/2010/main" val="0"/>
              </a:ext>
            </a:extLst>
          </a:blip>
          <a:srcRect l="35461" t="21651" r="34538" b="22623"/>
          <a:stretch/>
        </p:blipFill>
        <p:spPr>
          <a:xfrm>
            <a:off x="2608594" y="8891841"/>
            <a:ext cx="647508" cy="647508"/>
          </a:xfrm>
          <a:prstGeom prst="rect">
            <a:avLst/>
          </a:prstGeom>
        </p:spPr>
      </p:pic>
      <p:pic>
        <p:nvPicPr>
          <p:cNvPr id="3" name="図 2"/>
          <p:cNvPicPr>
            <a:picLocks noChangeAspect="1"/>
          </p:cNvPicPr>
          <p:nvPr/>
        </p:nvPicPr>
        <p:blipFill>
          <a:blip r:embed="rId7"/>
          <a:stretch>
            <a:fillRect/>
          </a:stretch>
        </p:blipFill>
        <p:spPr>
          <a:xfrm>
            <a:off x="1392322" y="4771990"/>
            <a:ext cx="1275667" cy="698843"/>
          </a:xfrm>
          <a:prstGeom prst="rect">
            <a:avLst/>
          </a:prstGeom>
        </p:spPr>
      </p:pic>
      <p:pic>
        <p:nvPicPr>
          <p:cNvPr id="4" name="図 3"/>
          <p:cNvPicPr>
            <a:picLocks noChangeAspect="1"/>
          </p:cNvPicPr>
          <p:nvPr/>
        </p:nvPicPr>
        <p:blipFill>
          <a:blip r:embed="rId8"/>
          <a:stretch>
            <a:fillRect/>
          </a:stretch>
        </p:blipFill>
        <p:spPr>
          <a:xfrm>
            <a:off x="5240382" y="4749405"/>
            <a:ext cx="1034436" cy="681875"/>
          </a:xfrm>
          <a:prstGeom prst="rect">
            <a:avLst/>
          </a:prstGeom>
        </p:spPr>
      </p:pic>
    </p:spTree>
    <p:extLst>
      <p:ext uri="{BB962C8B-B14F-4D97-AF65-F5344CB8AC3E}">
        <p14:creationId xmlns:p14="http://schemas.microsoft.com/office/powerpoint/2010/main" val="3157178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13"/>
          <p:cNvSpPr>
            <a:spLocks noChangeArrowheads="1"/>
          </p:cNvSpPr>
          <p:nvPr/>
        </p:nvSpPr>
        <p:spPr bwMode="auto">
          <a:xfrm>
            <a:off x="3704275" y="4850509"/>
            <a:ext cx="2848925" cy="1470001"/>
          </a:xfrm>
          <a:prstGeom prst="rect">
            <a:avLst/>
          </a:prstGeom>
          <a:ln>
            <a:solidFill>
              <a:schemeClr val="bg1">
                <a:alpha val="0"/>
              </a:schemeClr>
            </a:solidFill>
            <a:headEnd/>
            <a:tailEnd/>
          </a:ln>
        </p:spPr>
        <p:style>
          <a:lnRef idx="2">
            <a:schemeClr val="accent1"/>
          </a:lnRef>
          <a:fillRef idx="1">
            <a:schemeClr val="lt1"/>
          </a:fillRef>
          <a:effectRef idx="0">
            <a:schemeClr val="accent1"/>
          </a:effectRef>
          <a:fontRef idx="minor">
            <a:schemeClr val="dk1"/>
          </a:fontRef>
        </p:style>
        <p:txBody>
          <a:bodyPr vert="horz" wrap="square" lIns="0" tIns="41985" rIns="0" bIns="41985" numCol="1" anchor="ctr" anchorCtr="0" compatLnSpc="1">
            <a:prstTxWarp prst="textNoShape">
              <a:avLst/>
            </a:prstTxWarp>
            <a:noAutofit/>
          </a:bodyPr>
          <a:lstStyle/>
          <a:p>
            <a:pPr marL="361950" marR="0" lvl="0" indent="-361950" algn="l" defTabSz="839694"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例えば、試作品を試験的に販売し、収入が発生する場合などが該当します。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361950" marR="0" lvl="0" indent="-361950" algn="l" defTabSz="839694"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上限額は以下のとおりです。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66700" marR="0" lvl="0" indent="-266700" algn="l" defTabSz="839694" rtl="0" eaLnBrk="1" fontAlgn="base" latinLnBrk="0" hangingPunct="1">
              <a:lnSpc>
                <a:spcPct val="11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 原則、上限額は</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500</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66700" marR="0" lvl="0" indent="-266700" algn="l" defTabSz="839694" rtl="0" eaLnBrk="1" fontAlgn="base" latinLnBrk="0" hangingPunct="1">
              <a:lnSpc>
                <a:spcPct val="11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② 都道府県単位または複数の都道府県単位で構成する事業主団体など（傘下企業が</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0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者</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以上）に該当する場合の上限額は</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10000"/>
              </a:lnSpc>
              <a:spcBef>
                <a:spcPct val="0"/>
              </a:spcBef>
              <a:spcAft>
                <a:spcPct val="0"/>
              </a:spcAft>
              <a:buClrTx/>
              <a:buSzTx/>
              <a:buFontTx/>
              <a:buNone/>
              <a:tabLst/>
              <a:defRPr/>
            </a:pP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61" name="Rectangle 13"/>
          <p:cNvSpPr>
            <a:spLocks noChangeArrowheads="1"/>
          </p:cNvSpPr>
          <p:nvPr/>
        </p:nvSpPr>
        <p:spPr bwMode="auto">
          <a:xfrm>
            <a:off x="146589" y="778010"/>
            <a:ext cx="3206211" cy="2928443"/>
          </a:xfrm>
          <a:prstGeom prst="rect">
            <a:avLst/>
          </a:prstGeom>
          <a:ln>
            <a:solidFill>
              <a:schemeClr val="bg1">
                <a:alpha val="0"/>
              </a:schemeClr>
            </a:solidFill>
            <a:headEnd/>
            <a:tailEnd/>
          </a:ln>
        </p:spPr>
        <p:style>
          <a:lnRef idx="2">
            <a:schemeClr val="accent1"/>
          </a:lnRef>
          <a:fillRef idx="1">
            <a:schemeClr val="lt1"/>
          </a:fillRef>
          <a:effectRef idx="0">
            <a:schemeClr val="accent1"/>
          </a:effectRef>
          <a:fontRef idx="minor">
            <a:schemeClr val="dk1"/>
          </a:fontRef>
        </p:style>
        <p:txBody>
          <a:bodyPr vert="horz" wrap="square" lIns="0" tIns="41985" rIns="0" bIns="41985" numCol="1" anchor="ctr" anchorCtr="0" compatLnSpc="1">
            <a:prstTxWarp prst="textNoShape">
              <a:avLst/>
            </a:prstTxWarp>
            <a:noAutofit/>
          </a:bodyPr>
          <a:lstStyle/>
          <a:p>
            <a:pPr marL="0" marR="0" lvl="0" indent="0" algn="l" defTabSz="839694"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次のいずれかに該当する事業主団体など</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であること</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　３者以上で構成する事業主団体</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ア　法律で規定する団体（事業協</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同</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組合、事</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業協同小組合、信用協同組合、協同組合連</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合会、企業組合、協業組合、商工組合、商</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工組合連合会、都道府県中小企業団体中央</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会、全国中小企業団体中央会、商店街振興</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組合、商店街振興組合連合会、商工会議所、</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商工会</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、生活衛生同業組合、一般</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社団</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法人</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および</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一般財団法人）</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イ　上記以外の事業主団体（一定の要件有）</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ts val="40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　</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者以上で構成する共同事業主</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共同する全ての事業主の合意に基づく協定</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85725" algn="l" defTabSz="839694" rtl="0" eaLnBrk="1" fontAlgn="base" latinLnBrk="0" hangingPunct="1">
              <a:lnSpc>
                <a:spcPct val="11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書を締結しているなどの要件を満たす</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こと</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正方形/長方形 27"/>
          <p:cNvSpPr/>
          <p:nvPr/>
        </p:nvSpPr>
        <p:spPr>
          <a:xfrm>
            <a:off x="148800" y="443238"/>
            <a:ext cx="3121872" cy="270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対象事業主</a:t>
            </a:r>
          </a:p>
        </p:txBody>
      </p:sp>
      <p:sp>
        <p:nvSpPr>
          <p:cNvPr id="35" name="正方形/長方形 34"/>
          <p:cNvSpPr/>
          <p:nvPr/>
        </p:nvSpPr>
        <p:spPr>
          <a:xfrm>
            <a:off x="3593192" y="446686"/>
            <a:ext cx="3100613" cy="270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成果目標</a:t>
            </a:r>
          </a:p>
        </p:txBody>
      </p:sp>
      <p:sp>
        <p:nvSpPr>
          <p:cNvPr id="43" name="正方形/長方形 42"/>
          <p:cNvSpPr/>
          <p:nvPr/>
        </p:nvSpPr>
        <p:spPr>
          <a:xfrm>
            <a:off x="3600000" y="778990"/>
            <a:ext cx="3029400" cy="447694"/>
          </a:xfrm>
          <a:prstGeom prst="rect">
            <a:avLst/>
          </a:prstGeom>
        </p:spPr>
        <p:txBody>
          <a:bodyPr wrap="square" lIns="0" tIns="41985" rIns="0" bIns="41985">
            <a:noAutofit/>
          </a:bodyPr>
          <a:lstStyle/>
          <a:p>
            <a:pPr marL="0" marR="0" lvl="0" indent="0" algn="l" defTabSz="839694"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支給対象となる</a:t>
            </a:r>
            <a:r>
              <a:rPr kumimoji="1" lang="ja-JP" altLang="en-US" sz="1200" b="0" i="0" u="none" strike="noStrike" kern="1200" cap="none" spc="-28"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a:t>
            </a:r>
            <a:r>
              <a:rPr kumimoji="1" lang="ja-JP" altLang="ja-JP" sz="1200" b="0" i="0" u="none" strike="noStrike" kern="1200" cap="none" spc="-28"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a:t>
            </a:r>
            <a:r>
              <a:rPr kumimoji="1" lang="ja-JP" altLang="ja-JP"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以下の「成果目標</a:t>
            </a:r>
            <a:r>
              <a:rPr kumimoji="1" lang="ja-JP" altLang="ja-JP"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ja-JP"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達成を目指</a:t>
            </a:r>
            <a:r>
              <a:rPr kumimoji="1" lang="ja-JP" altLang="en-US" sz="1200" b="0" i="0" u="none" strike="noStrike" kern="1200" cap="none" spc="-28"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して実施してください</a:t>
            </a:r>
            <a:r>
              <a:rPr kumimoji="1" lang="ja-JP" altLang="en-US" sz="1200" b="0" i="0" u="none" strike="noStrike" kern="1200" cap="none" spc="-28" normalizeH="0" baseline="0" noProof="0" dirty="0">
                <a:ln>
                  <a:noFill/>
                </a:ln>
                <a:solidFill>
                  <a:prstClr val="black"/>
                </a:solidFill>
                <a:effectLst/>
                <a:uLnTx/>
                <a:uFillTx/>
                <a:latin typeface="HG丸ｺﾞｼｯｸM-PRO" pitchFamily="50" charset="-128"/>
                <a:ea typeface="HG丸ｺﾞｼｯｸM-PRO" pitchFamily="50" charset="-128"/>
                <a:cs typeface="Times New Roman" pitchFamily="18" charset="0"/>
              </a:rPr>
              <a:t>。</a:t>
            </a: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HG丸ｺﾞｼｯｸM-PRO" pitchFamily="50" charset="-128"/>
              <a:ea typeface="HG丸ｺﾞｼｯｸM-PRO" pitchFamily="50" charset="-128"/>
              <a:cs typeface="Times New Roman" pitchFamily="18" charset="0"/>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HG丸ｺﾞｼｯｸM-PRO" pitchFamily="50" charset="-128"/>
              <a:ea typeface="HG丸ｺﾞｼｯｸM-PRO" pitchFamily="50" charset="-128"/>
              <a:cs typeface="Times New Roman" pitchFamily="18" charset="0"/>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0"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Arial" pitchFamily="34" charset="0"/>
              <a:ea typeface="ＭＳ Ｐゴシック" pitchFamily="50" charset="-128"/>
              <a:cs typeface="ＭＳ Ｐゴシック" pitchFamily="50" charset="-128"/>
            </a:endParaRPr>
          </a:p>
          <a:p>
            <a:pPr marL="0" marR="0" lvl="0" indent="139949"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itchFamily="17" charset="-128"/>
              <a:ea typeface="HG丸ｺﾞｼｯｸM-PRO" pitchFamily="50" charset="-128"/>
              <a:cs typeface="Times New Roman" pitchFamily="18" charset="0"/>
            </a:endParaRPr>
          </a:p>
          <a:p>
            <a:pPr marL="0" marR="0" lvl="0" indent="139949" algn="l" defTabSz="839694"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明朝" pitchFamily="17" charset="-128"/>
              <a:ea typeface="HG丸ｺﾞｼｯｸM-PRO" pitchFamily="50" charset="-128"/>
              <a:cs typeface="Times New Roman" pitchFamily="18" charset="0"/>
            </a:endParaRPr>
          </a:p>
        </p:txBody>
      </p:sp>
      <p:graphicFrame>
        <p:nvGraphicFramePr>
          <p:cNvPr id="44" name="表 43"/>
          <p:cNvGraphicFramePr>
            <a:graphicFrameLocks noGrp="1"/>
          </p:cNvGraphicFramePr>
          <p:nvPr>
            <p:extLst/>
          </p:nvPr>
        </p:nvGraphicFramePr>
        <p:xfrm>
          <a:off x="3589653" y="1265878"/>
          <a:ext cx="3115946" cy="1315008"/>
        </p:xfrm>
        <a:graphic>
          <a:graphicData uri="http://schemas.openxmlformats.org/drawingml/2006/table">
            <a:tbl>
              <a:tblPr firstRow="1" bandRow="1">
                <a:tableStyleId>{5940675A-B579-460E-94D1-54222C63F5DA}</a:tableStyleId>
              </a:tblPr>
              <a:tblGrid>
                <a:gridCol w="3115946">
                  <a:extLst>
                    <a:ext uri="{9D8B030D-6E8A-4147-A177-3AD203B41FA5}">
                      <a16:colId xmlns:a16="http://schemas.microsoft.com/office/drawing/2014/main" val="20000"/>
                    </a:ext>
                  </a:extLst>
                </a:gridCol>
              </a:tblGrid>
              <a:tr h="1193367">
                <a:tc>
                  <a:txBody>
                    <a:bodyPr/>
                    <a:lstStyle/>
                    <a:p>
                      <a:pPr marL="0" lvl="0" indent="0" eaLnBrk="0" fontAlgn="base" hangingPunct="0">
                        <a:lnSpc>
                          <a:spcPct val="110000"/>
                        </a:lnSpc>
                        <a:spcBef>
                          <a:spcPct val="0"/>
                        </a:spcBef>
                        <a:spcAft>
                          <a:spcPct val="0"/>
                        </a:spcAft>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支給対象となる取り組み内容について、事業主団体などが事業実施計画で定める時間外労働の削減または賃金引き上げに向けた改善事業の取り組みを行い、構成事業主の２分の１以上に対してその取り組みまたは取り組み結果を活用すること。</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72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bl>
          </a:graphicData>
        </a:graphic>
      </p:graphicFrame>
      <p:sp>
        <p:nvSpPr>
          <p:cNvPr id="52" name="正方形/長方形 51"/>
          <p:cNvSpPr/>
          <p:nvPr/>
        </p:nvSpPr>
        <p:spPr>
          <a:xfrm>
            <a:off x="3560973" y="2713166"/>
            <a:ext cx="3124199" cy="270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支給額</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Rectangle 13"/>
          <p:cNvSpPr>
            <a:spLocks noChangeArrowheads="1"/>
          </p:cNvSpPr>
          <p:nvPr/>
        </p:nvSpPr>
        <p:spPr bwMode="auto">
          <a:xfrm>
            <a:off x="3560974" y="3021620"/>
            <a:ext cx="3164732" cy="684834"/>
          </a:xfrm>
          <a:prstGeom prst="rect">
            <a:avLst/>
          </a:prstGeom>
          <a:ln>
            <a:solidFill>
              <a:schemeClr val="bg1">
                <a:alpha val="0"/>
              </a:schemeClr>
            </a:solidFill>
            <a:headEnd/>
            <a:tailEnd/>
          </a:ln>
        </p:spPr>
        <p:style>
          <a:lnRef idx="2">
            <a:schemeClr val="accent1"/>
          </a:lnRef>
          <a:fillRef idx="1">
            <a:schemeClr val="lt1"/>
          </a:fillRef>
          <a:effectRef idx="0">
            <a:schemeClr val="accent1"/>
          </a:effectRef>
          <a:fontRef idx="minor">
            <a:schemeClr val="dk1"/>
          </a:fontRef>
        </p:style>
        <p:txBody>
          <a:bodyPr vert="horz" wrap="square" lIns="0" tIns="41985" rIns="0" bIns="41985" numCol="1" anchor="ctr" anchorCtr="0" compatLnSpc="1">
            <a:prstTxWarp prst="textNoShape">
              <a:avLst/>
            </a:prstTxWarp>
            <a:noAutofit/>
          </a:bodyPr>
          <a:lstStyle/>
          <a:p>
            <a:pPr marL="0" marR="0" lvl="0" indent="0" algn="l" defTabSz="839694"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上記「成果目標」を達成した場合</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支給対象となる</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取り組みの</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実施に要した</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経費を</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支給します</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3" name="表 32"/>
          <p:cNvGraphicFramePr>
            <a:graphicFrameLocks noGrp="1"/>
          </p:cNvGraphicFramePr>
          <p:nvPr>
            <p:extLst>
              <p:ext uri="{D42A27DB-BD31-4B8C-83A1-F6EECF244321}">
                <p14:modId xmlns:p14="http://schemas.microsoft.com/office/powerpoint/2010/main" val="2626613838"/>
              </p:ext>
            </p:extLst>
          </p:nvPr>
        </p:nvGraphicFramePr>
        <p:xfrm>
          <a:off x="230303" y="4673433"/>
          <a:ext cx="3047999" cy="1149478"/>
        </p:xfrm>
        <a:graphic>
          <a:graphicData uri="http://schemas.openxmlformats.org/drawingml/2006/table">
            <a:tbl>
              <a:tblPr firstRow="1" bandRow="1">
                <a:tableStyleId>{5940675A-B579-460E-94D1-54222C63F5DA}</a:tableStyleId>
              </a:tblPr>
              <a:tblGrid>
                <a:gridCol w="838199">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182991">
                <a:tc>
                  <a:txBody>
                    <a:bodyPr/>
                    <a:lstStyle/>
                    <a:p>
                      <a:pPr algn="ct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業種</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a:txBody>
                    <a:bodyPr/>
                    <a:lstStyle/>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Ａ</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資本または出資額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Ｂ</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常時使用する労働者</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309865">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小売業</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飲食店を含む</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82991">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サービス業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82991">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卸売業</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億円以下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82991">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その他の業種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億円以下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300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42" name="正方形/長方形 41"/>
          <p:cNvSpPr/>
          <p:nvPr/>
        </p:nvSpPr>
        <p:spPr>
          <a:xfrm>
            <a:off x="3525805" y="6248475"/>
            <a:ext cx="3168000" cy="270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ご利用</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の流れ</a:t>
            </a:r>
          </a:p>
        </p:txBody>
      </p:sp>
      <p:sp>
        <p:nvSpPr>
          <p:cNvPr id="61" name="右矢印 60"/>
          <p:cNvSpPr/>
          <p:nvPr/>
        </p:nvSpPr>
        <p:spPr>
          <a:xfrm rot="5400000">
            <a:off x="4876940" y="7409063"/>
            <a:ext cx="288000" cy="328658"/>
          </a:xfrm>
          <a:prstGeom prst="rightArrow">
            <a:avLst/>
          </a:prstGeom>
          <a:solidFill>
            <a:schemeClr val="accent4">
              <a:lumMod val="20000"/>
              <a:lumOff val="80000"/>
            </a:schemeClr>
          </a:solidFill>
          <a:ln>
            <a:solidFill>
              <a:srgbClr val="FF5A3B"/>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marL="0" marR="0" lvl="0" indent="0" algn="l" defTabSz="839694" rtl="0" eaLnBrk="1" fontAlgn="auto" latinLnBrk="0" hangingPunct="1">
              <a:lnSpc>
                <a:spcPts val="1469"/>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テキスト ボックス 56"/>
          <p:cNvSpPr txBox="1"/>
          <p:nvPr/>
        </p:nvSpPr>
        <p:spPr>
          <a:xfrm>
            <a:off x="111394" y="3698365"/>
            <a:ext cx="3276600" cy="1008120"/>
          </a:xfrm>
          <a:prstGeom prst="rect">
            <a:avLst/>
          </a:prstGeom>
          <a:noFill/>
        </p:spPr>
        <p:txBody>
          <a:bodyPr wrap="square" lIns="83969" tIns="41985" rIns="83969" bIns="41985" rtlCol="0">
            <a:spAutoFit/>
          </a:bodyPr>
          <a:lstStyle/>
          <a:p>
            <a:pPr marL="361950" marR="0" lvl="0" indent="-361950" algn="l" defTabSz="839694"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事業主団体などが労働者災害補償保険の適用事業主であり、中小企業事業主の占める割合が、構成事業主全体の２分の１以上である必要があります。</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361950" marR="0" lvl="0" indent="-361950" algn="l" defTabSz="839694"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中小企業事業主とは、以下の</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または</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B</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の要件を満たす中小企業になります。</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Rectangle 10"/>
          <p:cNvSpPr>
            <a:spLocks noChangeArrowheads="1"/>
          </p:cNvSpPr>
          <p:nvPr/>
        </p:nvSpPr>
        <p:spPr bwMode="auto">
          <a:xfrm>
            <a:off x="-76200" y="-12341"/>
            <a:ext cx="6998779" cy="360000"/>
          </a:xfrm>
          <a:prstGeom prst="rect">
            <a:avLst/>
          </a:prstGeom>
          <a:solidFill>
            <a:srgbClr val="785C9A"/>
          </a:solidFill>
          <a:ln w="9525">
            <a:solidFill>
              <a:srgbClr val="785C9A"/>
            </a:solidFill>
            <a:miter lim="800000"/>
            <a:headEnd/>
            <a:tailEnd/>
          </a:ln>
          <a:effectLst/>
        </p:spPr>
        <p:txBody>
          <a:bodyPr vert="horz" wrap="none" lIns="83969" tIns="72000" rIns="83969" bIns="0" numCol="1" anchor="ctr" anchorCtr="0" compatLnSpc="1">
            <a:prstTxWarp prst="textNoShape">
              <a:avLst/>
            </a:prstTxWarp>
            <a:noAutofit/>
          </a:bodyPr>
          <a:lstStyle/>
          <a:p>
            <a:pPr marL="0" marR="0" lvl="0" indent="0" algn="ctr" defTabSz="839694"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団体推進コース</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の助成内容</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Rectangle 14"/>
          <p:cNvSpPr>
            <a:spLocks noChangeArrowheads="1"/>
          </p:cNvSpPr>
          <p:nvPr/>
        </p:nvSpPr>
        <p:spPr bwMode="auto">
          <a:xfrm>
            <a:off x="76200" y="6487708"/>
            <a:ext cx="3276600" cy="3367740"/>
          </a:xfrm>
          <a:prstGeom prst="rect">
            <a:avLst/>
          </a:prstGeom>
          <a:noFill/>
          <a:ln w="9525">
            <a:noFill/>
            <a:miter lim="800000"/>
            <a:headEnd/>
            <a:tailEnd/>
          </a:ln>
          <a:effectLst/>
        </p:spPr>
        <p:txBody>
          <a:bodyPr vert="horz" wrap="square" lIns="83969" tIns="41985" rIns="83969" bIns="41985" numCol="1" anchor="ctr" anchorCtr="0" compatLnSpc="1">
            <a:prstTxWarp prst="textNoShape">
              <a:avLst/>
            </a:prstTxWarp>
            <a:spAutoFit/>
          </a:bodyPr>
          <a:lstStyle/>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 市場調査の事業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 新ビジネスモデルの開発、実験の事業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 材料費、水光熱費、在庫などの費用の低減 </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実験（労働費用を除く）の事業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④ 下請取引適正化への理解促進など、労働時</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間などの設定の改善に向けた取引先との調</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整の事業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 販路の拡大などの実現を図るための展示会</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開催および出展の事業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⑥ 好事例の収集、普及啓発の事業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⑦ セミナーの開催などの事業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⑧ 巡回指導、相談窓口の設置などの事業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⑨ 構成事業主が共同で利用する労働能率の増</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進に資する設備・機器の導入・更新の事業</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08000" marR="0" lvl="0" indent="-108000" algn="just" defTabSz="839694" rtl="0" eaLnBrk="0" fontAlgn="base" latinLnBrk="0" hangingPunct="0">
              <a:lnSpc>
                <a:spcPct val="100000"/>
              </a:lnSpc>
              <a:spcBef>
                <a:spcPct val="0"/>
              </a:spcBef>
              <a:spcAft>
                <a:spcPts val="40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⑩ 人材確保に向けた取り組みの事業</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160029" y="6006766"/>
            <a:ext cx="3118273" cy="4680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83969" tIns="72000" rIns="83969" bIns="3600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支給対象となる</a:t>
            </a: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取り組み</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いずれか１つ</a:t>
            </a:r>
            <a:r>
              <a:rPr kumimoji="1" lang="ja-JP" altLang="en-US" sz="12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以上を実施すること～</a:t>
            </a:r>
            <a:endPar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6101810" y="9688245"/>
            <a:ext cx="756191" cy="254067"/>
          </a:xfrm>
          <a:prstGeom prst="rect">
            <a:avLst/>
          </a:prstGeom>
          <a:noFill/>
        </p:spPr>
        <p:txBody>
          <a:bodyPr wrap="square" lIns="83969" tIns="41985" rIns="83969" bIns="41985" rtlCol="0">
            <a:sp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(2020.</a:t>
            </a:r>
            <a:r>
              <a:rPr kumimoji="1" lang="ja-JP" altLang="en-US"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４</a:t>
            </a:r>
            <a:r>
              <a:rPr kumimoji="1" lang="en-US" altLang="ja-JP" sz="11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34" name="表 33"/>
          <p:cNvGraphicFramePr>
            <a:graphicFrameLocks noGrp="1"/>
          </p:cNvGraphicFramePr>
          <p:nvPr>
            <p:extLst/>
          </p:nvPr>
        </p:nvGraphicFramePr>
        <p:xfrm>
          <a:off x="3578932" y="3658559"/>
          <a:ext cx="3129132" cy="1210800"/>
        </p:xfrm>
        <a:graphic>
          <a:graphicData uri="http://schemas.openxmlformats.org/drawingml/2006/table">
            <a:tbl>
              <a:tblPr firstRow="1" bandRow="1">
                <a:tableStyleId>{5940675A-B579-460E-94D1-54222C63F5DA}</a:tableStyleId>
              </a:tblPr>
              <a:tblGrid>
                <a:gridCol w="591776">
                  <a:extLst>
                    <a:ext uri="{9D8B030D-6E8A-4147-A177-3AD203B41FA5}">
                      <a16:colId xmlns:a16="http://schemas.microsoft.com/office/drawing/2014/main" val="20000"/>
                    </a:ext>
                  </a:extLst>
                </a:gridCol>
                <a:gridCol w="2537356">
                  <a:extLst>
                    <a:ext uri="{9D8B030D-6E8A-4147-A177-3AD203B41FA5}">
                      <a16:colId xmlns:a16="http://schemas.microsoft.com/office/drawing/2014/main" val="20001"/>
                    </a:ext>
                  </a:extLst>
                </a:gridCol>
              </a:tblGrid>
              <a:tr h="108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助成額</a:t>
                      </a:r>
                    </a:p>
                  </a:txBody>
                  <a:tcPr marL="65303" marR="65303" marT="66698" marB="66698"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lvl="0" indent="0" algn="l" eaLnBrk="0" fontAlgn="base" hangingPunct="0">
                        <a:spcBef>
                          <a:spcPct val="0"/>
                        </a:spcBef>
                        <a:spcAft>
                          <a:spcPct val="0"/>
                        </a:spcAft>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以下のいずれか低い方の額</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lvl="0" indent="180975" algn="l" eaLnBrk="0" fontAlgn="base" hangingPunct="0">
                        <a:spcBef>
                          <a:spcPts val="400"/>
                        </a:spcBef>
                        <a:spcAft>
                          <a:spcPct val="0"/>
                        </a:spcAft>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①</a:t>
                      </a:r>
                      <a:r>
                        <a:rPr kumimoji="1" lang="ja-JP" altLang="en-US" sz="1200" baseline="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対象経費の合計額</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lvl="0" indent="180975" algn="l" eaLnBrk="0" fontAlgn="base" hangingPunct="0">
                        <a:spcBef>
                          <a:spcPts val="400"/>
                        </a:spcBef>
                        <a:spcAft>
                          <a:spcPct val="0"/>
                        </a:spcAft>
                      </a:pP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②</a:t>
                      </a:r>
                      <a:r>
                        <a:rPr kumimoji="1" lang="ja-JP" altLang="en-US" sz="1200" b="0" baseline="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総事業費から収入額</a:t>
                      </a:r>
                      <a:r>
                        <a:rPr kumimoji="1" lang="en-US" altLang="ja-JP" sz="1200" b="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を</a:t>
                      </a:r>
                      <a:endParaRPr kumimoji="1" lang="en-US" altLang="ja-JP" sz="12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lvl="0" indent="180975" algn="l" eaLnBrk="0" fontAlgn="base" hangingPunct="0">
                        <a:spcBef>
                          <a:spcPct val="0"/>
                        </a:spcBef>
                        <a:spcAft>
                          <a:spcPct val="0"/>
                        </a:spcAft>
                      </a:pP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　 控除した額</a:t>
                      </a:r>
                      <a:endParaRPr kumimoji="1" lang="en-US" altLang="ja-JP" sz="12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lvl="0" indent="180975" algn="l" eaLnBrk="0" fontAlgn="base" hangingPunct="0">
                        <a:spcBef>
                          <a:spcPts val="400"/>
                        </a:spcBef>
                        <a:spcAft>
                          <a:spcPct val="0"/>
                        </a:spcAft>
                      </a:pP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1200" b="0" baseline="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dirty="0" smtClean="0">
                          <a:latin typeface="メイリオ" panose="020B0604030504040204" pitchFamily="50" charset="-128"/>
                          <a:ea typeface="メイリオ" panose="020B0604030504040204" pitchFamily="50" charset="-128"/>
                          <a:cs typeface="メイリオ" panose="020B0604030504040204" pitchFamily="50" charset="-128"/>
                        </a:rPr>
                        <a:t>上限額</a:t>
                      </a:r>
                      <a:r>
                        <a:rPr kumimoji="1" lang="en-US" altLang="ja-JP" sz="1200" b="0" dirty="0" smtClean="0">
                          <a:latin typeface="メイリオ" panose="020B0604030504040204" pitchFamily="50" charset="-128"/>
                          <a:ea typeface="メイリオ" panose="020B0604030504040204" pitchFamily="50" charset="-128"/>
                          <a:cs typeface="メイリオ" panose="020B0604030504040204" pitchFamily="50" charset="-128"/>
                        </a:rPr>
                        <a:t>(※3)</a:t>
                      </a:r>
                    </a:p>
                  </a:txBody>
                  <a:tcPr marL="65303" marR="65303" marT="108000" marB="360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29" name="正方形/長方形 28"/>
          <p:cNvSpPr/>
          <p:nvPr/>
        </p:nvSpPr>
        <p:spPr>
          <a:xfrm>
            <a:off x="3587210" y="9087428"/>
            <a:ext cx="2514600" cy="546455"/>
          </a:xfrm>
          <a:prstGeom prst="rect">
            <a:avLst/>
          </a:prstGeom>
        </p:spPr>
        <p:txBody>
          <a:bodyPr wrap="square" lIns="83969" tIns="41985" rIns="83969" bIns="41985">
            <a:spAutoFit/>
          </a:bodyPr>
          <a:lstStyle/>
          <a:p>
            <a:pPr marL="0" marR="0" lvl="0" indent="0" algn="l" defTabSz="839694" rtl="0" eaLnBrk="1" fontAlgn="base" latinLnBrk="0" hangingPunct="1">
              <a:lnSpc>
                <a:spcPct val="100000"/>
              </a:lnSpc>
              <a:spcBef>
                <a:spcPct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申請書の記載例を掲載している</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00000"/>
              </a:lnSpc>
              <a:spcBef>
                <a:spcPct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「申請マニュアル」や「申請様式」は、</a:t>
            </a:r>
            <a:endPar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00000"/>
              </a:lnSpc>
              <a:spcBef>
                <a:spcPct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こちらからダウンロードできます。</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右矢印 29"/>
          <p:cNvSpPr/>
          <p:nvPr/>
        </p:nvSpPr>
        <p:spPr>
          <a:xfrm rot="5400000">
            <a:off x="4885356" y="8281955"/>
            <a:ext cx="288000" cy="328658"/>
          </a:xfrm>
          <a:prstGeom prst="rightArrow">
            <a:avLst/>
          </a:prstGeom>
          <a:solidFill>
            <a:schemeClr val="accent4">
              <a:lumMod val="20000"/>
              <a:lumOff val="80000"/>
            </a:schemeClr>
          </a:solidFill>
          <a:ln>
            <a:solidFill>
              <a:srgbClr val="FF5A3B"/>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marL="0" marR="0" lvl="0" indent="0" algn="l" defTabSz="839694" rtl="0" eaLnBrk="1" fontAlgn="auto" latinLnBrk="0" hangingPunct="1">
              <a:lnSpc>
                <a:spcPts val="1469"/>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正方形/長方形 37"/>
          <p:cNvSpPr/>
          <p:nvPr/>
        </p:nvSpPr>
        <p:spPr>
          <a:xfrm>
            <a:off x="3503072" y="6653168"/>
            <a:ext cx="3240000" cy="706361"/>
          </a:xfrm>
          <a:prstGeom prst="rect">
            <a:avLst/>
          </a:prstGeom>
          <a:solidFill>
            <a:schemeClr val="accent4">
              <a:lumMod val="20000"/>
              <a:lumOff val="80000"/>
            </a:schemeClr>
          </a:solidFill>
          <a:ln>
            <a:solidFill>
              <a:srgbClr val="FF5A3B"/>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marL="0" marR="0" lvl="0" indent="0" algn="l" defTabSz="839694" rtl="0" eaLnBrk="1" fontAlgn="auto" latinLnBrk="0" hangingPunct="1">
              <a:lnSpc>
                <a:spcPts val="1469"/>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交付</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申請書」を事業実施計画書などの必要書類とともに</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、最寄りの労働局</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雇用環境・均等部（室）に</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提出（</a:t>
            </a:r>
            <a:r>
              <a:rPr kumimoji="1" lang="ja-JP" altLang="en-US" sz="1100" b="0"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締切：</a:t>
            </a:r>
            <a:r>
              <a:rPr kumimoji="1" lang="en-US"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100" b="0"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日（月）</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3538221" y="8633935"/>
            <a:ext cx="3203526" cy="360000"/>
          </a:xfrm>
          <a:prstGeom prst="rect">
            <a:avLst/>
          </a:prstGeom>
          <a:solidFill>
            <a:schemeClr val="accent4">
              <a:lumMod val="20000"/>
              <a:lumOff val="80000"/>
            </a:schemeClr>
          </a:solidFill>
          <a:ln>
            <a:solidFill>
              <a:srgbClr val="FF5A3B"/>
            </a:solidFill>
          </a:ln>
        </p:spPr>
        <p:style>
          <a:lnRef idx="2">
            <a:schemeClr val="accent1"/>
          </a:lnRef>
          <a:fillRef idx="1">
            <a:schemeClr val="lt1"/>
          </a:fillRef>
          <a:effectRef idx="0">
            <a:schemeClr val="accent1"/>
          </a:effectRef>
          <a:fontRef idx="minor">
            <a:schemeClr val="dk1"/>
          </a:fontRef>
        </p:style>
        <p:txBody>
          <a:bodyPr lIns="83969" tIns="41985" rIns="83969" bIns="0" rtlCol="0" anchor="ctr"/>
          <a:lstStyle/>
          <a:p>
            <a:pPr marL="0" marR="0" lvl="0" indent="139949" algn="ctr" defTabSz="839694" rtl="0" eaLnBrk="0" fontAlgn="base" latinLnBrk="0" hangingPunct="0">
              <a:lnSpc>
                <a:spcPct val="100000"/>
              </a:lnSpc>
              <a:spcBef>
                <a:spcPct val="0"/>
              </a:spcBef>
              <a:spcAft>
                <a:spcPct val="0"/>
              </a:spcAft>
              <a:buClrTx/>
              <a:buSzTx/>
              <a:buFontTx/>
              <a:buNone/>
              <a:tabLst/>
              <a:defRPr/>
            </a:pP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労働局に</a:t>
            </a:r>
            <a:r>
              <a:rPr kumimoji="1" lang="ja-JP" altLang="ja-JP"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ja-JP"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締切</a:t>
            </a:r>
            <a:r>
              <a:rPr kumimoji="1" lang="ja-JP" altLang="en-US"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：３</a:t>
            </a:r>
            <a:r>
              <a:rPr kumimoji="1" lang="ja-JP"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kumimoji="1" lang="ja-JP" altLang="en-US" sz="1100" b="0"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a:t>
            </a:r>
            <a:r>
              <a:rPr kumimoji="1" lang="en-US"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100" b="0"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3522179" y="7762528"/>
            <a:ext cx="3203526" cy="485393"/>
          </a:xfrm>
          <a:prstGeom prst="rect">
            <a:avLst/>
          </a:prstGeom>
          <a:solidFill>
            <a:schemeClr val="accent4">
              <a:lumMod val="20000"/>
              <a:lumOff val="80000"/>
            </a:schemeClr>
          </a:solidFill>
          <a:ln>
            <a:solidFill>
              <a:srgbClr val="FF5A3B"/>
            </a:solidFill>
          </a:ln>
        </p:spPr>
        <p:style>
          <a:lnRef idx="2">
            <a:schemeClr val="accent1"/>
          </a:lnRef>
          <a:fillRef idx="1">
            <a:schemeClr val="lt1"/>
          </a:fillRef>
          <a:effectRef idx="0">
            <a:schemeClr val="accent1"/>
          </a:effectRef>
          <a:fontRef idx="minor">
            <a:schemeClr val="dk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交付決定後、</a:t>
            </a:r>
            <a:r>
              <a:rPr kumimoji="1" lang="ja-JP" altLang="ja-JP" sz="1100" b="1" i="0" u="none" strike="noStrike" kern="1200" cap="none" spc="-92"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提出した計画に沿って</a:t>
            </a:r>
            <a:r>
              <a:rPr kumimoji="1" lang="ja-JP" altLang="ja-JP"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a:t>
            </a:r>
            <a:r>
              <a:rPr kumimoji="1" lang="ja-JP" altLang="en-US"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り</a:t>
            </a:r>
            <a:r>
              <a:rPr kumimoji="1" lang="ja-JP" altLang="ja-JP"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組</a:t>
            </a:r>
            <a:r>
              <a:rPr kumimoji="1" lang="ja-JP" altLang="en-US"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み</a:t>
            </a:r>
            <a:r>
              <a:rPr kumimoji="1" lang="ja-JP" altLang="ja-JP"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ja-JP"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実施</a:t>
            </a:r>
            <a:endParaRPr kumimoji="1" lang="en-US" altLang="ja-JP" sz="1100" b="1" i="0" u="none" strike="noStrike" kern="1200" cap="none" spc="-92"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lvl="0" algn="ctr">
              <a:defRPr/>
            </a:pPr>
            <a:r>
              <a:rPr lang="en-US" altLang="ja-JP" sz="1100" spc="-92"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spc="-92"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100" spc="-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実施は、令和</a:t>
            </a:r>
            <a:r>
              <a:rPr lang="en-US" altLang="ja-JP" sz="1100" spc="-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spc="-92"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年２月</a:t>
            </a:r>
            <a:r>
              <a:rPr lang="en-US" altLang="ja-JP" sz="1100" spc="-92"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22 </a:t>
            </a:r>
            <a:r>
              <a:rPr lang="ja-JP" altLang="en-US" sz="1100" spc="-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100" spc="-92"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（月）まで</a:t>
            </a:r>
            <a:r>
              <a:rPr lang="en-US" altLang="ja-JP" sz="1100" spc="-92"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1" i="0" u="none" strike="noStrike" kern="1200" cap="none" spc="-92"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descr="QR_Code1552228704 - Windows フォト ビューアー"/>
          <p:cNvPicPr>
            <a:picLocks noChangeAspect="1"/>
          </p:cNvPicPr>
          <p:nvPr/>
        </p:nvPicPr>
        <p:blipFill rotWithShape="1">
          <a:blip r:embed="rId3">
            <a:extLst>
              <a:ext uri="{28A0092B-C50C-407E-A947-70E740481C1C}">
                <a14:useLocalDpi xmlns:a14="http://schemas.microsoft.com/office/drawing/2010/main" val="0"/>
              </a:ext>
            </a:extLst>
          </a:blip>
          <a:srcRect l="44444" t="39681" r="44445" b="39680"/>
          <a:stretch/>
        </p:blipFill>
        <p:spPr>
          <a:xfrm>
            <a:off x="5969825" y="9067800"/>
            <a:ext cx="659575" cy="659576"/>
          </a:xfrm>
          <a:prstGeom prst="rect">
            <a:avLst/>
          </a:prstGeom>
        </p:spPr>
      </p:pic>
    </p:spTree>
    <p:extLst>
      <p:ext uri="{BB962C8B-B14F-4D97-AF65-F5344CB8AC3E}">
        <p14:creationId xmlns:p14="http://schemas.microsoft.com/office/powerpoint/2010/main" val="2928420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ctr"/>
      <a:lstStyle>
        <a:defPPr algn="ctr">
          <a:defRPr sz="1100" b="1" dirty="0" smtClean="0">
            <a:solidFill>
              <a:schemeClr val="tx1"/>
            </a:solidFill>
            <a:latin typeface="HG丸ｺﾞｼｯｸM-PRO" pitchFamily="50" charset="-128"/>
            <a:ea typeface="HG丸ｺﾞｼｯｸM-PRO" pitchFamily="50" charset="-128"/>
            <a:cs typeface="Times New Roman" pitchFamily="18" charset="0"/>
          </a:defRPr>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DEB008D4F00BE4F8CE0E476F4F8A392" ma:contentTypeVersion="2" ma:contentTypeDescription="" ma:contentTypeScope="" ma:versionID="06b2f7d153d559d04e2f43274fe2ca74">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195580-BA72-474B-988A-F31D32A684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F317927-C56E-4C5C-B4A7-71FDDF747CE4}">
  <ds:schemaRefs>
    <ds:schemaRef ds:uri="http://schemas.microsoft.com/office/2006/metadata/properties"/>
    <ds:schemaRef ds:uri="http://schemas.microsoft.com/office/2006/documentManagement/types"/>
    <ds:schemaRef ds:uri="http://purl.org/dc/elements/1.1/"/>
    <ds:schemaRef ds:uri="http://www.w3.org/XML/1998/namespace"/>
    <ds:schemaRef ds:uri="http://purl.org/dc/terms/"/>
    <ds:schemaRef ds:uri="http://schemas.openxmlformats.org/package/2006/metadata/core-properties"/>
    <ds:schemaRef ds:uri="8B97BE19-CDDD-400E-817A-CFDD13F7EC12"/>
    <ds:schemaRef ds:uri="http://purl.org/dc/dcmitype/"/>
  </ds:schemaRefs>
</ds:datastoreItem>
</file>

<file path=customXml/itemProps3.xml><?xml version="1.0" encoding="utf-8"?>
<ds:datastoreItem xmlns:ds="http://schemas.openxmlformats.org/officeDocument/2006/customXml" ds:itemID="{84064558-724D-4C56-8BDB-9B6A9970C1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4947</TotalTime>
  <Words>782</Words>
  <Application>Microsoft Office PowerPoint</Application>
  <PresentationFormat>A4 210 x 297 mm</PresentationFormat>
  <Paragraphs>124</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ＭＳ Ｐゴシック</vt:lpstr>
      <vt:lpstr>ＭＳ 明朝</vt:lpstr>
      <vt:lpstr>メイリオ</vt:lpstr>
      <vt:lpstr>Arial</vt:lpstr>
      <vt:lpstr>Calibri</vt:lpstr>
      <vt:lpstr>Times New Roman</vt:lpstr>
      <vt:lpstr>blank</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鈴木 信幸(suzuki-nobuyuki)</cp:lastModifiedBy>
  <cp:revision>415</cp:revision>
  <cp:lastPrinted>2020-03-26T12:34:29Z</cp:lastPrinted>
  <dcterms:created xsi:type="dcterms:W3CDTF">2013-03-28T00:47:26Z</dcterms:created>
  <dcterms:modified xsi:type="dcterms:W3CDTF">2020-03-27T07:43:46Z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0x0101002DA299AC048A4B8EA9C1D19079C1A32200DDEB008D4F00BE4F8CE0E476F4F8A392</vt:lpwstr>
  </property>
</Properties>
</file>