
<file path=[Content_Types].xml><?xml version="1.0" encoding="utf-8"?>
<Types xmlns="http://schemas.openxmlformats.org/package/2006/content-types"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62" r:id="rId5"/>
    <p:sldId id="263" r:id="rId6"/>
  </p:sldIdLst>
  <p:sldSz cx="6858000" cy="9906000" type="A4"/>
  <p:notesSz cx="6807200" cy="99393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16" userDrawn="1">
          <p15:clr>
            <a:srgbClr val="A4A3A4"/>
          </p15:clr>
        </p15:guide>
        <p15:guide id="2" pos="2160">
          <p15:clr>
            <a:srgbClr val="A4A3A4"/>
          </p15:clr>
        </p15:guide>
        <p15:guide id="3" pos="96">
          <p15:clr>
            <a:srgbClr val="A4A3A4"/>
          </p15:clr>
        </p15:guide>
        <p15:guide id="4" pos="4224">
          <p15:clr>
            <a:srgbClr val="A4A3A4"/>
          </p15:clr>
        </p15:guide>
        <p15:guide id="5" pos="2064">
          <p15:clr>
            <a:srgbClr val="A4A3A4"/>
          </p15:clr>
        </p15:guide>
        <p15:guide id="6" pos="22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0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757"/>
    <a:srgbClr val="FF3737"/>
    <a:srgbClr val="F79646"/>
    <a:srgbClr val="FF8080"/>
    <a:srgbClr val="FFB7BA"/>
    <a:srgbClr val="FFCCFF"/>
    <a:srgbClr val="FF5A3B"/>
    <a:srgbClr val="FDEADA"/>
    <a:srgbClr val="FF6D6D"/>
    <a:srgbClr val="FF55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92" autoAdjust="0"/>
    <p:restoredTop sz="92986" autoAdjust="0"/>
  </p:normalViewPr>
  <p:slideViewPr>
    <p:cSldViewPr>
      <p:cViewPr varScale="1">
        <p:scale>
          <a:sx n="80" d="100"/>
          <a:sy n="80" d="100"/>
        </p:scale>
        <p:origin x="3792" y="108"/>
      </p:cViewPr>
      <p:guideLst>
        <p:guide orient="horz" pos="2016"/>
        <p:guide pos="2160"/>
        <p:guide pos="96"/>
        <p:guide pos="4224"/>
        <p:guide pos="2064"/>
        <p:guide pos="22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-72"/>
    </p:cViewPr>
  </p:sorterViewPr>
  <p:notesViewPr>
    <p:cSldViewPr>
      <p:cViewPr varScale="1">
        <p:scale>
          <a:sx n="51" d="100"/>
          <a:sy n="51" d="100"/>
        </p:scale>
        <p:origin x="-2958" y="-90"/>
      </p:cViewPr>
      <p:guideLst>
        <p:guide orient="horz" pos="3130"/>
        <p:guide pos="214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2755113F-4F0A-403E-8B45-661CED73D97F}" type="datetimeFigureOut">
              <a:rPr kumimoji="1" lang="ja-JP" altLang="en-US" smtClean="0"/>
              <a:t>2020/3/27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674E5FF-0E6A-4CDB-BE90-C563ED7DA1B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96254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0"/>
            <a:ext cx="2949575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B3434C8E-E1DA-4A97-9FDD-7FE2611FDB20}" type="datetimeFigureOut">
              <a:rPr kumimoji="1" lang="ja-JP" altLang="en-US" smtClean="0"/>
              <a:t>2020/3/27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6"/>
            <a:ext cx="5445125" cy="4471988"/>
          </a:xfrm>
          <a:prstGeom prst="rect">
            <a:avLst/>
          </a:prstGeom>
        </p:spPr>
        <p:txBody>
          <a:bodyPr vert="horz" lIns="91432" tIns="45716" rIns="91432" bIns="4571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63BA2B3C-DF76-4B21-82E7-AA7F911AC7A7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9347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1pPr>
    <a:lvl2pPr marL="41984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2pPr>
    <a:lvl3pPr marL="83969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3pPr>
    <a:lvl4pPr marL="1259540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4pPr>
    <a:lvl5pPr marL="167938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5pPr>
    <a:lvl6pPr marL="209923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6pPr>
    <a:lvl7pPr marL="2519081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7pPr>
    <a:lvl8pPr marL="2938927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8pPr>
    <a:lvl9pPr marL="3358774" algn="l" defTabSz="839694" rtl="0" eaLnBrk="1" latinLnBrk="0" hangingPunct="1">
      <a:defRPr kumimoji="1"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A2B3C-DF76-4B21-82E7-AA7F911AC7A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453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114550" y="746125"/>
            <a:ext cx="25781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A2B3C-DF76-4B21-82E7-AA7F911AC7A7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83969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6599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399"/>
            <a:ext cx="4800600" cy="253153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1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396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59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79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992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190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389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58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45220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45220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4" y="6365522"/>
            <a:ext cx="5829300" cy="1967442"/>
          </a:xfrm>
        </p:spPr>
        <p:txBody>
          <a:bodyPr anchor="t"/>
          <a:lstStyle>
            <a:lvl1pPr algn="l">
              <a:defRPr sz="37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4" y="4198586"/>
            <a:ext cx="5829300" cy="2166936"/>
          </a:xfrm>
        </p:spPr>
        <p:txBody>
          <a:bodyPr anchor="b"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1984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396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5954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7938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9923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1908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93892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35877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311400"/>
            <a:ext cx="302895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311400"/>
            <a:ext cx="3028950" cy="653750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8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6"/>
            <a:ext cx="3031331" cy="924101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9847" indent="0">
              <a:buNone/>
              <a:defRPr sz="1800" b="1"/>
            </a:lvl2pPr>
            <a:lvl3pPr marL="839694" indent="0">
              <a:buNone/>
              <a:defRPr sz="1700" b="1"/>
            </a:lvl3pPr>
            <a:lvl4pPr marL="1259540" indent="0">
              <a:buNone/>
              <a:defRPr sz="1500" b="1"/>
            </a:lvl4pPr>
            <a:lvl5pPr marL="1679387" indent="0">
              <a:buNone/>
              <a:defRPr sz="1500" b="1"/>
            </a:lvl5pPr>
            <a:lvl6pPr marL="2099234" indent="0">
              <a:buNone/>
              <a:defRPr sz="1500" b="1"/>
            </a:lvl6pPr>
            <a:lvl7pPr marL="2519081" indent="0">
              <a:buNone/>
              <a:defRPr sz="1500" b="1"/>
            </a:lvl7pPr>
            <a:lvl8pPr marL="2938927" indent="0">
              <a:buNone/>
              <a:defRPr sz="1500" b="1"/>
            </a:lvl8pPr>
            <a:lvl9pPr marL="3358774" indent="0">
              <a:buNone/>
              <a:defRPr sz="15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4" cy="1678516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2" cy="8454497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4" cy="6775980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1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2900"/>
            </a:lvl1pPr>
            <a:lvl2pPr marL="419847" indent="0">
              <a:buNone/>
              <a:defRPr sz="2600"/>
            </a:lvl2pPr>
            <a:lvl3pPr marL="839694" indent="0">
              <a:buNone/>
              <a:defRPr sz="2200"/>
            </a:lvl3pPr>
            <a:lvl4pPr marL="1259540" indent="0">
              <a:buNone/>
              <a:defRPr sz="1800"/>
            </a:lvl4pPr>
            <a:lvl5pPr marL="1679387" indent="0">
              <a:buNone/>
              <a:defRPr sz="1800"/>
            </a:lvl5pPr>
            <a:lvl6pPr marL="2099234" indent="0">
              <a:buNone/>
              <a:defRPr sz="1800"/>
            </a:lvl6pPr>
            <a:lvl7pPr marL="2519081" indent="0">
              <a:buNone/>
              <a:defRPr sz="1800"/>
            </a:lvl7pPr>
            <a:lvl8pPr marL="2938927" indent="0">
              <a:buNone/>
              <a:defRPr sz="1800"/>
            </a:lvl8pPr>
            <a:lvl9pPr marL="3358774" indent="0">
              <a:buNone/>
              <a:defRPr sz="1800"/>
            </a:lvl9pPr>
          </a:lstStyle>
          <a:p>
            <a:r>
              <a:rPr kumimoji="1" lang="ja-JP" altLang="en-US" dirty="0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9"/>
          </a:xfrm>
        </p:spPr>
        <p:txBody>
          <a:bodyPr/>
          <a:lstStyle>
            <a:lvl1pPr marL="0" indent="0">
              <a:buNone/>
              <a:defRPr sz="1300"/>
            </a:lvl1pPr>
            <a:lvl2pPr marL="419847" indent="0">
              <a:buNone/>
              <a:defRPr sz="1100"/>
            </a:lvl2pPr>
            <a:lvl3pPr marL="839694" indent="0">
              <a:buNone/>
              <a:defRPr sz="900"/>
            </a:lvl3pPr>
            <a:lvl4pPr marL="1259540" indent="0">
              <a:buNone/>
              <a:defRPr sz="800"/>
            </a:lvl4pPr>
            <a:lvl5pPr marL="1679387" indent="0">
              <a:buNone/>
              <a:defRPr sz="800"/>
            </a:lvl5pPr>
            <a:lvl6pPr marL="2099234" indent="0">
              <a:buNone/>
              <a:defRPr sz="800"/>
            </a:lvl6pPr>
            <a:lvl7pPr marL="2519081" indent="0">
              <a:buNone/>
              <a:defRPr sz="800"/>
            </a:lvl7pPr>
            <a:lvl8pPr marL="2938927" indent="0">
              <a:buNone/>
              <a:defRPr sz="800"/>
            </a:lvl8pPr>
            <a:lvl9pPr marL="3358774" indent="0">
              <a:buNone/>
              <a:defRPr sz="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700"/>
            <a:ext cx="6172200" cy="1651000"/>
          </a:xfrm>
          <a:prstGeom prst="rect">
            <a:avLst/>
          </a:prstGeom>
        </p:spPr>
        <p:txBody>
          <a:bodyPr vert="horz" lIns="83969" tIns="41985" rIns="83969" bIns="41985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0"/>
            <a:ext cx="6172200" cy="6537502"/>
          </a:xfrm>
          <a:prstGeom prst="rect">
            <a:avLst/>
          </a:prstGeom>
        </p:spPr>
        <p:txBody>
          <a:bodyPr vert="horz" lIns="83969" tIns="41985" rIns="83969" bIns="4198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B299-398B-4979-9E73-E20F41E712D2}" type="datetimeFigureOut">
              <a:rPr kumimoji="1" lang="ja-JP" altLang="en-US" smtClean="0"/>
              <a:pPr/>
              <a:t>2020/3/27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83969" tIns="41985" rIns="83969" bIns="4198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39694" rtl="0" eaLnBrk="1" latinLnBrk="0" hangingPunct="1">
        <a:spcBef>
          <a:spcPct val="0"/>
        </a:spcBef>
        <a:buNone/>
        <a:defRPr kumimoji="1"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4885" indent="-314885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2251" indent="-262404" algn="l" defTabSz="839694" rtl="0" eaLnBrk="1" latinLnBrk="0" hangingPunct="1">
        <a:spcBef>
          <a:spcPct val="20000"/>
        </a:spcBef>
        <a:buFont typeface="Arial" pitchFamily="34" charset="0"/>
        <a:buChar char="–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61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69464" indent="-209923" algn="l" defTabSz="839694" rtl="0" eaLnBrk="1" latinLnBrk="0" hangingPunct="1">
        <a:spcBef>
          <a:spcPct val="20000"/>
        </a:spcBef>
        <a:buFont typeface="Arial" pitchFamily="34" charset="0"/>
        <a:buChar char="–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89310" indent="-209923" algn="l" defTabSz="839694" rtl="0" eaLnBrk="1" latinLnBrk="0" hangingPunct="1">
        <a:spcBef>
          <a:spcPct val="20000"/>
        </a:spcBef>
        <a:buFont typeface="Arial" pitchFamily="34" charset="0"/>
        <a:buChar char="»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30915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9004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8851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568697" indent="-209923" algn="l" defTabSz="839694" rtl="0" eaLnBrk="1" latinLnBrk="0" hangingPunct="1">
        <a:spcBef>
          <a:spcPct val="20000"/>
        </a:spcBef>
        <a:buFont typeface="Arial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1984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3969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540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7938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09923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19081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27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58774" algn="l" defTabSz="839694" rtl="0" eaLnBrk="1" latinLnBrk="0" hangingPunct="1"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.emf"/><Relationship Id="rId7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tmp"/><Relationship Id="rId5" Type="http://schemas.openxmlformats.org/officeDocument/2006/relationships/image" Target="../media/image2.jpeg"/><Relationship Id="rId4" Type="http://schemas.openxmlformats.org/officeDocument/2006/relationships/hyperlink" Target="https://www.google.co.jp/imgres?imgurl=https://4.bp.blogspot.com/-H5FhhTL6DvI/WcB5qhuSsII/AAAAAAABG1k/AKh4aeFwFUkA0Xb-7du6b7lAV8jifjsigCLcBGAs/s800/kaigi_man2.png&amp;imgrefurl=https://www.irasutoya.com/2013/07/blog-post_6522.html&amp;docid=_RV-UolknRKWMM&amp;tbnid=cyeVccYg09vyrM:&amp;vet=1&amp;w=800&amp;h=800&amp;bih=618&amp;biw=1366&amp;ved=2ahUKEwiIyYmbvsDbAhUBe7wKHZLlAYsQxiAoAXoECAEQEg&amp;iact=c&amp;ictx=1" TargetMode="External"/><Relationship Id="rId9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10"/>
          <p:cNvSpPr>
            <a:spLocks noChangeArrowheads="1"/>
          </p:cNvSpPr>
          <p:nvPr/>
        </p:nvSpPr>
        <p:spPr bwMode="auto">
          <a:xfrm>
            <a:off x="-7029" y="0"/>
            <a:ext cx="6876000" cy="900000"/>
          </a:xfrm>
          <a:prstGeom prst="rect">
            <a:avLst/>
          </a:prstGeom>
          <a:solidFill>
            <a:srgbClr val="FF5757"/>
          </a:solidFill>
          <a:ln w="9525">
            <a:solidFill>
              <a:srgbClr val="FF8080"/>
            </a:solidFill>
            <a:miter lim="800000"/>
            <a:headEnd/>
            <a:tailEnd/>
          </a:ln>
          <a:effectLst/>
        </p:spPr>
        <p:txBody>
          <a:bodyPr vert="horz" wrap="none" lIns="91440" tIns="126000" rIns="91440" bIns="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「働き方改革推進支援助成金</a:t>
            </a:r>
            <a:r>
              <a:rPr kumimoji="1" lang="en-US" altLang="ja-JP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｣</a:t>
            </a:r>
            <a:r>
              <a:rPr kumimoji="1" lang="ja-JP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労働時間短縮・年休促進支援コースの</a:t>
            </a:r>
            <a:r>
              <a:rPr kumimoji="1" lang="ja-JP" alt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ご案内</a:t>
            </a:r>
            <a:endParaRPr kumimoji="1" lang="en-US" altLang="ja-JP" sz="2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202205" y="990332"/>
            <a:ext cx="6670738" cy="700343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令和２年４月１日から、中小企業に、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時間外労働の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上限規制が適用されています。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srgbClr val="F79646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auto" latinLnBrk="0" hangingPunct="1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このコースは、生産性を向上させ、労働時間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縮減や年次有給休暇の促進に向けた環境整備に取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り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組む</a:t>
            </a:r>
            <a:r>
              <a:rPr kumimoji="1" lang="ja-JP" altLang="ja-JP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中小企業事業主の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皆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さまを支援します。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ぜひ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ご活用ください。</a:t>
            </a:r>
            <a:endParaRPr kumimoji="1" lang="ja-JP" altLang="en-US" sz="1200" b="0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6" name="角丸四角形 65"/>
          <p:cNvSpPr/>
          <p:nvPr/>
        </p:nvSpPr>
        <p:spPr>
          <a:xfrm>
            <a:off x="161365" y="6932380"/>
            <a:ext cx="6538949" cy="360000"/>
          </a:xfrm>
          <a:prstGeom prst="roundRect">
            <a:avLst>
              <a:gd name="adj" fmla="val 50000"/>
            </a:avLst>
          </a:prstGeom>
          <a:solidFill>
            <a:schemeClr val="accent6">
              <a:lumMod val="20000"/>
              <a:lumOff val="80000"/>
            </a:schemeClr>
          </a:solidFill>
          <a:ln w="34925">
            <a:solidFill>
              <a:srgbClr val="FF3737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83969" tIns="72000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生産性の向上を図る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で、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働きやすい職場づくりが</a:t>
            </a:r>
            <a:r>
              <a:rPr kumimoji="1" lang="ja-JP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可能</a:t>
            </a:r>
            <a:r>
              <a:rPr kumimoji="1" lang="ja-JP" alt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kumimoji="1" lang="en-US" altLang="ja-JP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!!</a:t>
            </a:r>
            <a:endParaRPr kumimoji="1" lang="ja-JP" alt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5" name="角丸四角形 74"/>
          <p:cNvSpPr/>
          <p:nvPr/>
        </p:nvSpPr>
        <p:spPr>
          <a:xfrm>
            <a:off x="1164717" y="2213967"/>
            <a:ext cx="1800000" cy="4572000"/>
          </a:xfrm>
          <a:prstGeom prst="roundRect">
            <a:avLst>
              <a:gd name="adj" fmla="val 5276"/>
            </a:avLst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6" name="角丸四角形 75"/>
          <p:cNvSpPr/>
          <p:nvPr/>
        </p:nvSpPr>
        <p:spPr>
          <a:xfrm>
            <a:off x="3025071" y="2213966"/>
            <a:ext cx="1800000" cy="4572000"/>
          </a:xfrm>
          <a:prstGeom prst="roundRect">
            <a:avLst>
              <a:gd name="adj" fmla="val 7392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7" name="角丸四角形 76"/>
          <p:cNvSpPr/>
          <p:nvPr/>
        </p:nvSpPr>
        <p:spPr>
          <a:xfrm>
            <a:off x="4906289" y="2209800"/>
            <a:ext cx="1800000" cy="4572000"/>
          </a:xfrm>
          <a:prstGeom prst="roundRect">
            <a:avLst>
              <a:gd name="adj" fmla="val 5276"/>
            </a:avLst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3" tIns="45716" rIns="91433" bIns="45716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8" name="右矢印 77"/>
          <p:cNvSpPr/>
          <p:nvPr/>
        </p:nvSpPr>
        <p:spPr>
          <a:xfrm rot="5400000">
            <a:off x="1976322" y="6596084"/>
            <a:ext cx="252000" cy="360000"/>
          </a:xfrm>
          <a:prstGeom prst="rightArrow">
            <a:avLst/>
          </a:prstGeom>
          <a:solidFill>
            <a:srgbClr val="FF3737"/>
          </a:solidFill>
          <a:ln>
            <a:solidFill>
              <a:srgbClr val="FF373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3" name="角丸四角形 82"/>
          <p:cNvSpPr/>
          <p:nvPr/>
        </p:nvSpPr>
        <p:spPr>
          <a:xfrm>
            <a:off x="3122982" y="4512134"/>
            <a:ext cx="1584000" cy="2175835"/>
          </a:xfrm>
          <a:prstGeom prst="roundRect">
            <a:avLst>
              <a:gd name="adj" fmla="val 9215"/>
            </a:avLst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5005357" y="4507033"/>
            <a:ext cx="1584000" cy="2180936"/>
          </a:xfrm>
          <a:prstGeom prst="roundRect">
            <a:avLst>
              <a:gd name="adj" fmla="val 9215"/>
            </a:avLst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5" name="Text Box 1"/>
          <p:cNvSpPr txBox="1">
            <a:spLocks noChangeArrowheads="1"/>
          </p:cNvSpPr>
          <p:nvPr/>
        </p:nvSpPr>
        <p:spPr bwMode="auto">
          <a:xfrm>
            <a:off x="-28971" y="7750815"/>
            <a:ext cx="6886971" cy="577642"/>
          </a:xfrm>
          <a:prstGeom prst="roundRect">
            <a:avLst>
              <a:gd name="adj" fmla="val 0"/>
            </a:avLst>
          </a:prstGeom>
          <a:solidFill>
            <a:schemeClr val="accent6">
              <a:lumMod val="20000"/>
              <a:lumOff val="80000"/>
            </a:schemeClr>
          </a:solidFill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216000" tIns="3600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1" name="正方形/長方形 90"/>
          <p:cNvSpPr/>
          <p:nvPr/>
        </p:nvSpPr>
        <p:spPr>
          <a:xfrm>
            <a:off x="161628" y="1764351"/>
            <a:ext cx="6538686" cy="288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36000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別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みる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助成金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の活用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事例</a:t>
            </a:r>
          </a:p>
        </p:txBody>
      </p:sp>
      <p:sp>
        <p:nvSpPr>
          <p:cNvPr id="92" name="角丸四角形 91"/>
          <p:cNvSpPr/>
          <p:nvPr/>
        </p:nvSpPr>
        <p:spPr>
          <a:xfrm>
            <a:off x="4980104" y="5607309"/>
            <a:ext cx="1652547" cy="1056808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0000" tIns="66118" rIns="72000" bIns="66118" rtlCol="0" anchor="t" anchorCtr="0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専門家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のアドバイスで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業務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内容を抜本的に見直す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ができ、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効率的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な業務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体制などの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構築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つながった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93" name="角丸四角形 92"/>
          <p:cNvSpPr/>
          <p:nvPr/>
        </p:nvSpPr>
        <p:spPr>
          <a:xfrm>
            <a:off x="1276106" y="4511590"/>
            <a:ext cx="1584000" cy="2176380"/>
          </a:xfrm>
          <a:prstGeom prst="roundRect">
            <a:avLst>
              <a:gd name="adj" fmla="val 9215"/>
            </a:avLst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4" name="右矢印 93"/>
          <p:cNvSpPr/>
          <p:nvPr/>
        </p:nvSpPr>
        <p:spPr>
          <a:xfrm rot="5400000">
            <a:off x="5697970" y="3120983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 dirty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99" name="右矢印 98"/>
          <p:cNvSpPr/>
          <p:nvPr/>
        </p:nvSpPr>
        <p:spPr>
          <a:xfrm rot="5400000">
            <a:off x="5697970" y="4118681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1" name="右矢印 100"/>
          <p:cNvSpPr/>
          <p:nvPr/>
        </p:nvSpPr>
        <p:spPr>
          <a:xfrm rot="5400000">
            <a:off x="3799071" y="3124973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2" name="右矢印 101"/>
          <p:cNvSpPr/>
          <p:nvPr/>
        </p:nvSpPr>
        <p:spPr>
          <a:xfrm rot="5400000">
            <a:off x="3777315" y="4112860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3" name="右矢印 102"/>
          <p:cNvSpPr/>
          <p:nvPr/>
        </p:nvSpPr>
        <p:spPr>
          <a:xfrm rot="5400000">
            <a:off x="1938717" y="3123344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4" name="右矢印 103"/>
          <p:cNvSpPr/>
          <p:nvPr/>
        </p:nvSpPr>
        <p:spPr>
          <a:xfrm rot="5400000">
            <a:off x="1938717" y="4107143"/>
            <a:ext cx="252000" cy="360000"/>
          </a:xfrm>
          <a:prstGeom prst="rightArrow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1" name="円/楕円 80"/>
          <p:cNvSpPr/>
          <p:nvPr/>
        </p:nvSpPr>
        <p:spPr>
          <a:xfrm>
            <a:off x="193452" y="3465700"/>
            <a:ext cx="864000" cy="864000"/>
          </a:xfrm>
          <a:prstGeom prst="ellipse">
            <a:avLst/>
          </a:prstGeom>
          <a:solidFill>
            <a:srgbClr val="FF5757"/>
          </a:solidFill>
          <a:ln>
            <a:solidFill>
              <a:srgbClr val="FF57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助成金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による</a:t>
            </a:r>
            <a:endParaRPr kumimoji="1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取り組み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2" name="円/楕円 81"/>
          <p:cNvSpPr/>
          <p:nvPr/>
        </p:nvSpPr>
        <p:spPr>
          <a:xfrm>
            <a:off x="176021" y="2297569"/>
            <a:ext cx="864000" cy="864000"/>
          </a:xfrm>
          <a:prstGeom prst="ellipse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企業の</a:t>
            </a:r>
            <a:endParaRPr kumimoji="1" lang="en-US" altLang="ja-JP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  <a:endParaRPr kumimoji="1" lang="ja-JP" altLang="en-US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0" name="円/楕円 99"/>
          <p:cNvSpPr/>
          <p:nvPr/>
        </p:nvSpPr>
        <p:spPr>
          <a:xfrm>
            <a:off x="167325" y="4731830"/>
            <a:ext cx="864000" cy="864000"/>
          </a:xfrm>
          <a:prstGeom prst="ellipse">
            <a:avLst/>
          </a:prstGeom>
          <a:solidFill>
            <a:srgbClr val="FF3737"/>
          </a:solidFill>
          <a:ln>
            <a:solidFill>
              <a:srgbClr val="FF37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改善の</a:t>
            </a:r>
            <a:endParaRPr kumimoji="1" lang="en-US" altLang="ja-JP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3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結果</a:t>
            </a:r>
            <a:endParaRPr kumimoji="1" lang="ja-JP" altLang="en-US" sz="13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5" name="二等辺三角形 104"/>
          <p:cNvSpPr/>
          <p:nvPr/>
        </p:nvSpPr>
        <p:spPr>
          <a:xfrm rot="5400000">
            <a:off x="968565" y="2516906"/>
            <a:ext cx="216000" cy="229869"/>
          </a:xfrm>
          <a:prstGeom prst="triangle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6" name="二等辺三角形 105"/>
          <p:cNvSpPr/>
          <p:nvPr/>
        </p:nvSpPr>
        <p:spPr>
          <a:xfrm rot="5400000">
            <a:off x="964643" y="3735813"/>
            <a:ext cx="216000" cy="229869"/>
          </a:xfrm>
          <a:prstGeom prst="triangle">
            <a:avLst/>
          </a:prstGeom>
          <a:solidFill>
            <a:srgbClr val="FF5757"/>
          </a:solidFill>
          <a:ln>
            <a:solidFill>
              <a:srgbClr val="FF57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07" name="二等辺三角形 106"/>
          <p:cNvSpPr/>
          <p:nvPr/>
        </p:nvSpPr>
        <p:spPr>
          <a:xfrm rot="5400000">
            <a:off x="970378" y="4975594"/>
            <a:ext cx="216000" cy="229869"/>
          </a:xfrm>
          <a:prstGeom prst="triangle">
            <a:avLst/>
          </a:prstGeom>
          <a:solidFill>
            <a:srgbClr val="FF3737"/>
          </a:solidFill>
          <a:ln>
            <a:solidFill>
              <a:srgbClr val="FF373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54000" rIns="0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0" name="正方形/長方形 109"/>
          <p:cNvSpPr/>
          <p:nvPr/>
        </p:nvSpPr>
        <p:spPr>
          <a:xfrm>
            <a:off x="1272717" y="2338035"/>
            <a:ext cx="1584000" cy="864000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ctr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新たに機械・設備を</a:t>
            </a: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導入して、生産性を</a:t>
            </a: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向上させたい！</a:t>
            </a:r>
          </a:p>
        </p:txBody>
      </p:sp>
      <p:sp>
        <p:nvSpPr>
          <p:cNvPr id="111" name="正方形/長方形 110"/>
          <p:cNvSpPr/>
          <p:nvPr/>
        </p:nvSpPr>
        <p:spPr>
          <a:xfrm>
            <a:off x="3124216" y="3516441"/>
            <a:ext cx="1584000" cy="656240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ctr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労務管理用機器や、ソフトウェアを導入</a:t>
            </a:r>
          </a:p>
        </p:txBody>
      </p:sp>
      <p:sp>
        <p:nvSpPr>
          <p:cNvPr id="112" name="正方形/長方形 111"/>
          <p:cNvSpPr/>
          <p:nvPr/>
        </p:nvSpPr>
        <p:spPr>
          <a:xfrm>
            <a:off x="5014289" y="3521425"/>
            <a:ext cx="1584000" cy="662981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t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外部の専門家によるコンサルティングを実施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1272717" y="3525160"/>
            <a:ext cx="1584000" cy="654215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t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労働能率を増進するために設備・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機器などを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導入</a:t>
            </a:r>
          </a:p>
        </p:txBody>
      </p:sp>
      <p:sp>
        <p:nvSpPr>
          <p:cNvPr id="114" name="Text Box 1"/>
          <p:cNvSpPr txBox="1">
            <a:spLocks noChangeArrowheads="1"/>
          </p:cNvSpPr>
          <p:nvPr/>
        </p:nvSpPr>
        <p:spPr bwMode="auto">
          <a:xfrm>
            <a:off x="-18000" y="7409922"/>
            <a:ext cx="6876000" cy="364163"/>
          </a:xfrm>
          <a:prstGeom prst="roundRect">
            <a:avLst>
              <a:gd name="adj" fmla="val 0"/>
            </a:avLst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36000" rIns="83969" bIns="0" rtlCol="0" anchor="ctr"/>
          <a:lstStyle>
            <a:defPPr>
              <a:defRPr lang="ja-JP"/>
            </a:defPPr>
            <a:lvl1pPr algn="ctr">
              <a:defRPr sz="1400" b="1">
                <a:solidFill>
                  <a:schemeClr val="lt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助成内容に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ついて詳しくは、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</a:rPr>
              <a:t>裏面をご参照ください。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17" name="図 1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9740" y="7880739"/>
            <a:ext cx="345600" cy="38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8" name="Text Box 1"/>
          <p:cNvSpPr txBox="1">
            <a:spLocks noChangeArrowheads="1"/>
          </p:cNvSpPr>
          <p:nvPr/>
        </p:nvSpPr>
        <p:spPr bwMode="auto">
          <a:xfrm>
            <a:off x="570703" y="7729107"/>
            <a:ext cx="6175486" cy="599349"/>
          </a:xfrm>
          <a:prstGeom prst="roundRect">
            <a:avLst>
              <a:gd name="adj" fmla="val 0"/>
            </a:avLst>
          </a:prstGeom>
          <a:noFill/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216000" tIns="14400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839694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ご不明な点やご質問がございましたら、企業の所在地を管轄する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ts val="16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419847" algn="l"/>
              </a:tabLst>
              <a:defRPr/>
            </a:pP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都道府県労働局　雇用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環境・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均等部 または 雇用</a:t>
            </a: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環境・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均等室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お尋ねく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ださい。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1" name="角丸四角形 120"/>
          <p:cNvSpPr/>
          <p:nvPr/>
        </p:nvSpPr>
        <p:spPr>
          <a:xfrm>
            <a:off x="3166307" y="5296095"/>
            <a:ext cx="1594585" cy="1478205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0000" tIns="66118" rIns="72000" bIns="66118" rtlCol="0" anchor="t" anchorCtr="0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記録方法を台帳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r>
              <a:rPr kumimoji="1" lang="en-US" altLang="ja-JP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IC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カードに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切り替えたことで、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始業・終業時刻を正確に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管理できる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ようになり、業務量の平準化に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つながった。</a:t>
            </a: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23" name="角丸四角形 122"/>
          <p:cNvSpPr/>
          <p:nvPr/>
        </p:nvSpPr>
        <p:spPr>
          <a:xfrm>
            <a:off x="1326224" y="5394757"/>
            <a:ext cx="1584000" cy="1222102"/>
          </a:xfrm>
          <a:prstGeom prst="roundRect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lIns="90000" tIns="66118" rIns="72000" bIns="66118" rtlCol="0" anchor="t" anchorCtr="0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新たな機器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・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設備を導入して使用するようになったところ、実際に労働能率が増進し、時間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当たりの生産性が向上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した。</a:t>
            </a: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68" name="Picture 8" descr="関連画像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43718" y="4580954"/>
            <a:ext cx="1044000" cy="10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" name="正方形/長方形 52"/>
          <p:cNvSpPr/>
          <p:nvPr/>
        </p:nvSpPr>
        <p:spPr>
          <a:xfrm>
            <a:off x="7450" y="8391202"/>
            <a:ext cx="64780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本コースを今年度活用される事業主、</a:t>
            </a:r>
            <a:r>
              <a:rPr lang="ja-JP" altLang="en-US" sz="1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また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はこれまで支給を受けた事業主の方へ</a:t>
            </a:r>
            <a:r>
              <a:rPr kumimoji="1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】</a:t>
            </a:r>
            <a:endParaRPr kumimoji="1" lang="ja-JP" altLang="en-US" sz="1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141915" y="8651225"/>
            <a:ext cx="6604274" cy="12721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▶　働き方改革に取り組む上で、人材の確保が必要な中小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企業事業主の皆さまを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支援する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「人材確保等支援助成金」（働き方改革支援コース）が創設されて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います。</a:t>
            </a:r>
            <a:endParaRPr kumimoji="1" lang="en-US" altLang="ja-JP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 　</a:t>
            </a:r>
            <a:r>
              <a:rPr kumimoji="1" lang="ja-JP" altLang="en-US" sz="115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本コースの支給を受けた事業主が、助成の</a:t>
            </a:r>
            <a:r>
              <a:rPr kumimoji="1" lang="ja-JP" altLang="en-US" sz="115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対象事業</a:t>
            </a:r>
            <a:r>
              <a:rPr kumimoji="1" lang="ja-JP" altLang="en-US" sz="115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主となります。</a:t>
            </a:r>
            <a:endParaRPr kumimoji="1" lang="en-US" altLang="ja-JP" sz="115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839694" rtl="0" eaLnBrk="1" fontAlgn="auto" latinLnBrk="0" hangingPunct="1">
              <a:lnSpc>
                <a:spcPts val="15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詳細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は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、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以下の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ホームページ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を</a:t>
            </a:r>
            <a:r>
              <a:rPr kumimoji="1" lang="ja-JP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ご参照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ください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。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839694" rtl="0" eaLnBrk="1" fontAlgn="auto" latinLnBrk="0" hangingPunct="1">
              <a:lnSpc>
                <a:spcPts val="1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（「働き方改革推進支援助成金」とは窓口が異なります。）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</a:t>
            </a:r>
            <a:r>
              <a:rPr kumimoji="1" lang="ja-JP" alt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https://</a:t>
            </a:r>
            <a:r>
              <a:rPr kumimoji="1" lang="en-US" altLang="ja-JP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www.mhlw.go.jp/stf/seisakunitsuite/bunya/0000199313_00001.html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" name="図 2" descr="qr20190401103311198.png - ペイント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7" t="15277" r="90831" b="69135"/>
          <a:stretch/>
        </p:blipFill>
        <p:spPr>
          <a:xfrm>
            <a:off x="5649027" y="8928224"/>
            <a:ext cx="922219" cy="922219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1" t="21732" r="4771" b="24558"/>
          <a:stretch/>
        </p:blipFill>
        <p:spPr>
          <a:xfrm>
            <a:off x="1443105" y="4580446"/>
            <a:ext cx="1253683" cy="744374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32" t="10425" r="16078" b="7597"/>
          <a:stretch/>
        </p:blipFill>
        <p:spPr>
          <a:xfrm>
            <a:off x="3247107" y="4579426"/>
            <a:ext cx="491990" cy="648533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2" t="7597" r="13250" b="7599"/>
          <a:stretch/>
        </p:blipFill>
        <p:spPr>
          <a:xfrm>
            <a:off x="4080753" y="4584480"/>
            <a:ext cx="557682" cy="643479"/>
          </a:xfrm>
          <a:prstGeom prst="rect">
            <a:avLst/>
          </a:prstGeom>
        </p:spPr>
      </p:pic>
      <p:sp>
        <p:nvSpPr>
          <p:cNvPr id="89" name="右矢印 88"/>
          <p:cNvSpPr/>
          <p:nvPr/>
        </p:nvSpPr>
        <p:spPr>
          <a:xfrm>
            <a:off x="3788464" y="4748738"/>
            <a:ext cx="326517" cy="211047"/>
          </a:xfrm>
          <a:prstGeom prst="rightArrow">
            <a:avLst/>
          </a:prstGeom>
          <a:solidFill>
            <a:srgbClr val="F79646"/>
          </a:solidFill>
          <a:ln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3111315" y="2336528"/>
            <a:ext cx="1584000" cy="864000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ctr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3124216" y="2380427"/>
            <a:ext cx="15581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始業・終業時刻を手書きで記録しているが、管理上のミスが多い！</a:t>
            </a:r>
          </a:p>
        </p:txBody>
      </p:sp>
      <p:sp>
        <p:nvSpPr>
          <p:cNvPr id="51" name="正方形/長方形 50"/>
          <p:cNvSpPr/>
          <p:nvPr/>
        </p:nvSpPr>
        <p:spPr>
          <a:xfrm>
            <a:off x="5014289" y="2343433"/>
            <a:ext cx="1584000" cy="864000"/>
          </a:xfrm>
          <a:prstGeom prst="rect">
            <a:avLst/>
          </a:prstGeom>
          <a:ln>
            <a:solidFill>
              <a:srgbClr val="FF5A3B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108000" tIns="90000" rIns="72000" bIns="36000" rtlCol="0" anchor="ctr" anchorCtr="0">
            <a:no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右矢印 55"/>
          <p:cNvSpPr/>
          <p:nvPr/>
        </p:nvSpPr>
        <p:spPr>
          <a:xfrm rot="5400000">
            <a:off x="3821948" y="6616022"/>
            <a:ext cx="216106" cy="360000"/>
          </a:xfrm>
          <a:prstGeom prst="rightArrow">
            <a:avLst/>
          </a:prstGeom>
          <a:solidFill>
            <a:srgbClr val="FF3737"/>
          </a:solidFill>
          <a:ln>
            <a:solidFill>
              <a:srgbClr val="FF373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023221" y="2380427"/>
            <a:ext cx="15750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業務上の無駄な作業を見直したいが、何をすれば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いいか分からない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！</a:t>
            </a:r>
          </a:p>
        </p:txBody>
      </p:sp>
      <p:sp>
        <p:nvSpPr>
          <p:cNvPr id="57" name="右矢印 56"/>
          <p:cNvSpPr/>
          <p:nvPr/>
        </p:nvSpPr>
        <p:spPr>
          <a:xfrm rot="5400000">
            <a:off x="5712122" y="6612335"/>
            <a:ext cx="216106" cy="360000"/>
          </a:xfrm>
          <a:prstGeom prst="rightArrow">
            <a:avLst/>
          </a:prstGeom>
          <a:solidFill>
            <a:srgbClr val="FF3737"/>
          </a:solidFill>
          <a:ln>
            <a:solidFill>
              <a:srgbClr val="FF3737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83969" tIns="41985" rIns="83969" bIns="41985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700" b="1" i="0" u="none" strike="noStrike" kern="1200" cap="none" spc="0" normalizeH="0" baseline="0" noProof="0">
              <a:ln w="19050">
                <a:solidFill>
                  <a:srgbClr val="1F497D">
                    <a:tint val="1000"/>
                  </a:srgbClr>
                </a:solidFill>
                <a:prstDash val="solid"/>
              </a:ln>
              <a:solidFill>
                <a:srgbClr val="9BBB59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669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3573906" y="4036103"/>
            <a:ext cx="3188115" cy="573002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成果目標」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の達成状況に応じて、支給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対象となる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取り組みの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実施に要した経費の一部を支給します。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160903" y="9097859"/>
            <a:ext cx="3120699" cy="257308"/>
          </a:xfrm>
          <a:prstGeom prst="rect">
            <a:avLst/>
          </a:prstGeom>
          <a:solidFill>
            <a:srgbClr val="FDEADA"/>
          </a:solidFill>
          <a:ln>
            <a:solidFill>
              <a:srgbClr val="FF5A3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969" tIns="41985" rIns="83969" bIns="0" rtlCol="0" anchor="ctr"/>
          <a:lstStyle/>
          <a:p>
            <a:pPr marL="0" marR="0" lvl="0" indent="139949" algn="ctr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労働局に</a:t>
            </a:r>
            <a:r>
              <a:rPr kumimoji="1" lang="ja-JP" altLang="ja-JP" sz="10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</a:t>
            </a:r>
            <a:r>
              <a:rPr kumimoji="1" lang="ja-JP" altLang="ja-JP" sz="105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ja-JP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締切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kumimoji="1" lang="ja-JP" altLang="en-US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２</a:t>
            </a:r>
            <a:r>
              <a:rPr kumimoji="1" lang="ja-JP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kumimoji="1" lang="en-US" altLang="ja-JP" sz="105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r>
            <a:r>
              <a:rPr kumimoji="1" lang="ja-JP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</a:t>
            </a:r>
            <a:r>
              <a:rPr kumimoji="1" lang="en-US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kumimoji="1" lang="ja-JP" altLang="en-US" sz="1050" b="0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金</a:t>
            </a:r>
            <a:r>
              <a:rPr kumimoji="1" lang="en-US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kumimoji="1" lang="ja-JP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8" name="二等辺三角形 67"/>
          <p:cNvSpPr/>
          <p:nvPr/>
        </p:nvSpPr>
        <p:spPr>
          <a:xfrm rot="10800000">
            <a:off x="1482935" y="8947778"/>
            <a:ext cx="457200" cy="108000"/>
          </a:xfrm>
          <a:prstGeom prst="triangle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32235" tIns="41985" rIns="66118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9" name="二等辺三角形 68"/>
          <p:cNvSpPr/>
          <p:nvPr/>
        </p:nvSpPr>
        <p:spPr>
          <a:xfrm rot="10800000">
            <a:off x="1451138" y="8315813"/>
            <a:ext cx="457200" cy="108000"/>
          </a:xfrm>
          <a:prstGeom prst="triangle">
            <a:avLst/>
          </a:prstGeom>
          <a:solidFill>
            <a:srgbClr val="FF5A3B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32235" tIns="41985" rIns="66118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60903" y="8457272"/>
            <a:ext cx="3118128" cy="439836"/>
          </a:xfrm>
          <a:prstGeom prst="rect">
            <a:avLst/>
          </a:prstGeom>
          <a:solidFill>
            <a:srgbClr val="FDEADA"/>
          </a:solidFill>
          <a:ln>
            <a:solidFill>
              <a:srgbClr val="FF5A3B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-92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交付決定後、</a:t>
            </a:r>
            <a:r>
              <a:rPr kumimoji="1" lang="ja-JP" altLang="ja-JP" sz="1050" b="1" i="0" u="none" strike="noStrike" kern="1200" cap="none" spc="-9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提出した計画に沿って取組を</a:t>
            </a:r>
            <a:r>
              <a:rPr kumimoji="1" lang="ja-JP" altLang="ja-JP" sz="1050" b="1" i="0" u="none" strike="noStrike" kern="1200" cap="none" spc="-92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実施</a:t>
            </a:r>
            <a:endParaRPr kumimoji="1" lang="en-US" altLang="ja-JP" sz="1050" b="1" i="0" u="none" strike="noStrike" kern="1200" cap="none" spc="-92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1" i="0" u="none" strike="noStrike" kern="1200" cap="none" spc="-9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ja-JP" altLang="en-US" sz="1050" b="0" i="0" u="none" strike="noStrike" kern="1200" cap="none" spc="-92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事業実施は、令和</a:t>
            </a:r>
            <a:r>
              <a:rPr kumimoji="1" lang="en-US" altLang="ja-JP" sz="1050" b="0" i="0" u="none" strike="noStrike" kern="1200" cap="none" spc="-92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kumimoji="1" lang="ja-JP" altLang="en-US" sz="1050" b="0" i="0" u="none" strike="noStrike" kern="1200" cap="none" spc="-92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年１月</a:t>
            </a:r>
            <a:r>
              <a:rPr kumimoji="1" lang="en-US" altLang="ja-JP" sz="1050" b="0" i="0" u="none" strike="noStrike" kern="1200" cap="none" spc="-92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29 </a:t>
            </a:r>
            <a:r>
              <a:rPr kumimoji="1" lang="ja-JP" altLang="en-US" sz="1050" b="0" i="0" u="none" strike="noStrike" kern="1200" cap="none" spc="-92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日（金）まで</a:t>
            </a:r>
            <a:r>
              <a:rPr kumimoji="1" lang="ja-JP" altLang="en-US" sz="1050" b="1" i="0" u="none" strike="noStrike" kern="1200" cap="none" spc="-92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kumimoji="1" lang="en-US" altLang="ja-JP" sz="1050" b="1" i="0" u="none" strike="noStrike" kern="1200" cap="none" spc="-92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8" name="正方形/長方形 37"/>
          <p:cNvSpPr/>
          <p:nvPr/>
        </p:nvSpPr>
        <p:spPr>
          <a:xfrm>
            <a:off x="154930" y="7834128"/>
            <a:ext cx="3126672" cy="436358"/>
          </a:xfrm>
          <a:prstGeom prst="rect">
            <a:avLst/>
          </a:prstGeom>
          <a:solidFill>
            <a:srgbClr val="FDEADA"/>
          </a:solidFill>
          <a:ln>
            <a:solidFill>
              <a:srgbClr val="FF5A3B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32235" tIns="41985" rIns="66118" bIns="0" rtlCol="0" anchor="ctr"/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「交付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申請書」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を、最寄りの労働局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雇用環境・均等部（室）に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提出（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締切：</a:t>
            </a:r>
            <a:r>
              <a:rPr kumimoji="1" lang="en-US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r>
            <a:r>
              <a:rPr kumimoji="1" lang="ja-JP" altLang="en-US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</a:t>
            </a:r>
            <a:r>
              <a:rPr kumimoji="1" lang="en-US" altLang="ja-JP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30 </a:t>
            </a:r>
            <a:r>
              <a:rPr kumimoji="1" lang="ja-JP" altLang="en-US" sz="1050" b="0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日（月）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Rectangle 13"/>
          <p:cNvSpPr>
            <a:spLocks noChangeArrowheads="1"/>
          </p:cNvSpPr>
          <p:nvPr/>
        </p:nvSpPr>
        <p:spPr bwMode="auto">
          <a:xfrm>
            <a:off x="3268649" y="5406890"/>
            <a:ext cx="2967091" cy="1781711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【Ⅰ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の上限額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 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成果目標①の上限額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61" name="Rectangle 13"/>
          <p:cNvSpPr>
            <a:spLocks noChangeArrowheads="1"/>
          </p:cNvSpPr>
          <p:nvPr/>
        </p:nvSpPr>
        <p:spPr bwMode="auto">
          <a:xfrm>
            <a:off x="145860" y="770895"/>
            <a:ext cx="3168000" cy="1726269"/>
          </a:xfrm>
          <a:prstGeom prst="rect">
            <a:avLst/>
          </a:prstGeom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労働者災害補償保険の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適用を受ける中小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事業主</a:t>
            </a:r>
            <a:r>
              <a:rPr kumimoji="1" lang="en-US" altLang="ja-JP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(※1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あり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、全ての対象事業場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について下記に該当すること。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36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協定を締結している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・年５日の年次有給休暇の取得に向けて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就業規則等を整備している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　交付申請時点で、「成果目標」①から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の設定に向けた条件を満たしていること。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160903" y="2626691"/>
            <a:ext cx="3345340" cy="239970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base" latinLnBrk="0" hangingPunct="1">
              <a:lnSpc>
                <a:spcPts val="1194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ＡまたはＢの要件を満たす企業が中小企業になります。</a:t>
            </a:r>
          </a:p>
        </p:txBody>
      </p:sp>
      <p:graphicFrame>
        <p:nvGraphicFramePr>
          <p:cNvPr id="49" name="表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68719"/>
              </p:ext>
            </p:extLst>
          </p:nvPr>
        </p:nvGraphicFramePr>
        <p:xfrm>
          <a:off x="3579322" y="4575298"/>
          <a:ext cx="3129813" cy="10324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250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03243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助成額</a:t>
                      </a:r>
                    </a:p>
                  </a:txBody>
                  <a:tcPr marL="65303" marR="65303" marT="3600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以下のいずれか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低い額</a:t>
                      </a:r>
                      <a:endParaRPr kumimoji="1" lang="en-US" altLang="ja-JP" sz="1050" dirty="0" smtClean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ja-JP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Ⅰ</a:t>
                      </a:r>
                      <a:r>
                        <a:rPr kumimoji="1" lang="ja-JP" altLang="en-US" sz="105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①～④の上限額および加算</a:t>
                      </a: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額の</a:t>
                      </a:r>
                      <a:r>
                        <a:rPr kumimoji="1" lang="ja-JP" altLang="en-US" sz="1050" b="1" dirty="0" smtClean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合計額</a:t>
                      </a:r>
                      <a:endParaRPr kumimoji="1" lang="en-US" altLang="ja-JP" sz="1050" b="1" dirty="0" smtClean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lvl="0" indent="0" algn="l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Ⅱ</a:t>
                      </a: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対象経費の合計額</a:t>
                      </a:r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×</a:t>
                      </a:r>
                      <a:r>
                        <a:rPr kumimoji="1" lang="ja-JP" altLang="en-US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補助率３／４</a:t>
                      </a:r>
                      <a:r>
                        <a:rPr kumimoji="1" lang="en-US" altLang="ja-JP" sz="105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(※4)</a:t>
                      </a:r>
                    </a:p>
                    <a:p>
                      <a:pPr lvl="0" fontAlgn="base">
                        <a:lnSpc>
                          <a:spcPts val="1200"/>
                        </a:lnSpc>
                        <a:spcBef>
                          <a:spcPts val="20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ja-JP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(※4)</a:t>
                      </a:r>
                      <a:r>
                        <a:rPr kumimoji="1" lang="ja-JP" altLang="en-US" sz="9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　</a:t>
                      </a:r>
                      <a:r>
                        <a:rPr lang="ja-JP" altLang="en-US" sz="9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常時使用する労働者数が</a:t>
                      </a:r>
                      <a:r>
                        <a:rPr lang="en-US" altLang="ja-JP" sz="9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</a:t>
                      </a:r>
                      <a:r>
                        <a:rPr lang="ja-JP" altLang="en-US" sz="9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人以下かつ、支給対象の取り組みで⑥から⑧を実施する場合で、その所要額が</a:t>
                      </a:r>
                      <a:r>
                        <a:rPr lang="en-US" altLang="ja-JP" sz="9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</a:t>
                      </a:r>
                      <a:r>
                        <a:rPr lang="ja-JP" altLang="en-US" sz="900" dirty="0" smtClean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万円を超える場合の補助率は４／５</a:t>
                      </a:r>
                      <a:endParaRPr kumimoji="1" lang="en-US" altLang="ja-JP" sz="9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65303" marR="65303" marT="3600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7" name="テキスト ボックス 56"/>
          <p:cNvSpPr txBox="1"/>
          <p:nvPr/>
        </p:nvSpPr>
        <p:spPr>
          <a:xfrm>
            <a:off x="139939" y="2454596"/>
            <a:ext cx="1947036" cy="246373"/>
          </a:xfrm>
          <a:prstGeom prst="rect">
            <a:avLst/>
          </a:prstGeom>
          <a:noFill/>
        </p:spPr>
        <p:txBody>
          <a:bodyPr wrap="square" lIns="83969" tIns="41985" rIns="83969" bIns="41985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(※1)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中小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企業事業主の範囲　</a:t>
            </a:r>
          </a:p>
        </p:txBody>
      </p:sp>
      <p:sp>
        <p:nvSpPr>
          <p:cNvPr id="47" name="Rectangle 18"/>
          <p:cNvSpPr>
            <a:spLocks noChangeArrowheads="1"/>
          </p:cNvSpPr>
          <p:nvPr/>
        </p:nvSpPr>
        <p:spPr bwMode="auto">
          <a:xfrm>
            <a:off x="0" y="644373"/>
            <a:ext cx="310642" cy="34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83969" tIns="41985" rIns="83969" bIns="4198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9949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ja-JP" sz="17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2" name="Rectangle 14"/>
          <p:cNvSpPr>
            <a:spLocks noChangeArrowheads="1"/>
          </p:cNvSpPr>
          <p:nvPr/>
        </p:nvSpPr>
        <p:spPr bwMode="auto">
          <a:xfrm>
            <a:off x="28735" y="4570948"/>
            <a:ext cx="3351721" cy="2957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3969" tIns="41985" rIns="83969" bIns="41985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労務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管理担当者に対する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研修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(※2)</a:t>
            </a: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 労働者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に対する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研修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(※2)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、周知・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啓発</a:t>
            </a: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専門家による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コンサルティング</a:t>
            </a: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 就業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規則・労使協定等の作成・変更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⑤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人材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確保に向けた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取り組み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⑥</a:t>
            </a:r>
            <a:r>
              <a:rPr kumimoji="1" lang="en-US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労務</a:t>
            </a:r>
            <a:r>
              <a:rPr kumimoji="1" lang="ja-JP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管理用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ソフトウェア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、労務管理用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機器、デジタル式運行記録計の導入・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更新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(※3)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⑦</a:t>
            </a:r>
            <a:r>
              <a:rPr kumimoji="1" lang="en-US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テレワーク用</a:t>
            </a:r>
            <a:r>
              <a:rPr kumimoji="1" lang="ja-JP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通信</a:t>
            </a:r>
            <a:r>
              <a:rPr kumimoji="1" lang="ja-JP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機器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の導入・更新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(※3)</a:t>
            </a:r>
            <a:endParaRPr kumimoji="1" lang="ja-JP" altLang="ja-JP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ts val="1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⑧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</a:t>
            </a:r>
            <a:r>
              <a:rPr kumimoji="1" lang="ja-JP" altLang="en-US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能率の増進に資する設備・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機器などの</a:t>
            </a:r>
            <a:endParaRPr kumimoji="1" lang="en-US" altLang="ja-JP" sz="115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40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</a:t>
            </a:r>
            <a:r>
              <a:rPr kumimoji="1" lang="ja-JP" altLang="en-US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導入・更新</a:t>
            </a:r>
            <a:r>
              <a:rPr kumimoji="1" lang="en-US" altLang="ja-JP" sz="115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(※3)</a:t>
            </a:r>
            <a:endParaRPr kumimoji="1" lang="en-US" altLang="ja-JP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(※2)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研修には、業務研修も含みます。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(※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原則として、パソコン、タブレット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、スマート</a:t>
            </a:r>
            <a:endParaRPr kumimoji="1" lang="en-US" altLang="ja-JP" sz="10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81637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    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フォン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は対象となりません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4" name="Rectangle 13"/>
          <p:cNvSpPr>
            <a:spLocks noChangeArrowheads="1"/>
          </p:cNvSpPr>
          <p:nvPr/>
        </p:nvSpPr>
        <p:spPr bwMode="auto">
          <a:xfrm>
            <a:off x="3581398" y="3043359"/>
            <a:ext cx="3198725" cy="72848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85725" marR="0" lvl="0" indent="-85725" algn="l" defTabSz="839694" rtl="0" eaLnBrk="1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上記の成果目標に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加えて、</a:t>
            </a:r>
            <a:r>
              <a:rPr kumimoji="1" lang="ja-JP" altLang="en-US" sz="1000" b="0" i="0" u="sng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指定する労働者の時間当たりの賃金額を３％以上または、５％以上で賃金引き上げを行うこと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を成果目標に加えること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ができます。</a:t>
            </a:r>
            <a:endParaRPr kumimoji="1" lang="ja-JP" altLang="ja-JP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8" name="Rectangle 13"/>
          <p:cNvSpPr>
            <a:spLocks noChangeArrowheads="1"/>
          </p:cNvSpPr>
          <p:nvPr/>
        </p:nvSpPr>
        <p:spPr bwMode="auto">
          <a:xfrm>
            <a:off x="3313860" y="8362744"/>
            <a:ext cx="2844000" cy="288000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6165811" y="9670892"/>
            <a:ext cx="700139" cy="246373"/>
          </a:xfrm>
          <a:prstGeom prst="rect">
            <a:avLst/>
          </a:prstGeom>
          <a:noFill/>
        </p:spPr>
        <p:txBody>
          <a:bodyPr wrap="square" lIns="83969" tIns="41985" rIns="83969" bIns="41985" rtlCol="0">
            <a:spAutoFit/>
          </a:bodyPr>
          <a:lstStyle/>
          <a:p>
            <a:pPr marL="0" marR="0" lvl="0" indent="0" algn="l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(2020.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４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 panose="020B0600070205080204" pitchFamily="50" charset="-128"/>
                <a:ea typeface="ＭＳ Ｐゴシック" panose="020B0600070205080204" pitchFamily="50" charset="-128"/>
                <a:cs typeface="+mn-cs"/>
              </a:rPr>
              <a:t>)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ＭＳ Ｐゴシック" panose="020B0600070205080204" pitchFamily="50" charset="-128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3581398" y="802691"/>
            <a:ext cx="3284552" cy="447694"/>
          </a:xfrm>
          <a:prstGeom prst="rect">
            <a:avLst/>
          </a:prstGeom>
        </p:spPr>
        <p:txBody>
          <a:bodyPr wrap="square" lIns="0" tIns="41985" rIns="0" bIns="41985">
            <a:noAutofit/>
          </a:bodyPr>
          <a:lstStyle/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①から④の「</a:t>
            </a:r>
            <a:r>
              <a:rPr kumimoji="1" lang="ja-JP" altLang="en-US" sz="1150" b="0" i="0" u="none" strike="noStrike" kern="1200" cap="none" spc="-28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成果目標</a:t>
            </a:r>
            <a:r>
              <a:rPr kumimoji="1" lang="ja-JP" altLang="ja-JP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」</a:t>
            </a:r>
            <a:r>
              <a:rPr kumimoji="1" lang="ja-JP" altLang="en-US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</a:t>
            </a:r>
            <a:r>
              <a:rPr kumimoji="1" lang="ja-JP" altLang="en-US" sz="1150" b="0" i="0" u="none" strike="noStrike" kern="1200" cap="none" spc="-28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ら</a:t>
            </a:r>
            <a:r>
              <a:rPr kumimoji="1" lang="ja-JP" altLang="en-US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１つ以上を選択の上、</a:t>
            </a:r>
            <a:r>
              <a:rPr kumimoji="1" lang="ja-JP" altLang="ja-JP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達成</a:t>
            </a:r>
            <a:r>
              <a:rPr kumimoji="1" lang="ja-JP" altLang="ja-JP" sz="1150" b="0" i="0" u="none" strike="noStrike" kern="1200" cap="none" spc="-28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</a:t>
            </a:r>
            <a:r>
              <a:rPr kumimoji="1" lang="ja-JP" altLang="ja-JP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目指</a:t>
            </a:r>
            <a:r>
              <a:rPr kumimoji="1" lang="ja-JP" altLang="en-US" sz="1150" b="0" i="0" u="none" strike="noStrike" kern="1200" cap="none" spc="-28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して取り組みを実施</a:t>
            </a:r>
            <a:r>
              <a:rPr kumimoji="1" lang="ja-JP" altLang="en-US" sz="1150" b="0" i="0" u="none" strike="noStrike" kern="1200" cap="none" spc="-28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してください。</a:t>
            </a: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139949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ＭＳ 明朝" pitchFamily="17" charset="-128"/>
              <a:ea typeface="HG丸ｺﾞｼｯｸM-PRO" pitchFamily="50" charset="-128"/>
              <a:cs typeface="Times New Roman" pitchFamily="18" charset="0"/>
            </a:endParaRPr>
          </a:p>
          <a:p>
            <a:pPr marL="0" marR="0" lvl="0" indent="139949" algn="l" defTabSz="839694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1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ＭＳ 明朝" pitchFamily="17" charset="-128"/>
              <a:ea typeface="HG丸ｺﾞｼｯｸM-PRO" pitchFamily="50" charset="-128"/>
              <a:cs typeface="Times New Roman" pitchFamily="18" charset="0"/>
            </a:endParaRPr>
          </a:p>
        </p:txBody>
      </p:sp>
      <p:sp>
        <p:nvSpPr>
          <p:cNvPr id="55" name="Rectangle 10"/>
          <p:cNvSpPr>
            <a:spLocks noChangeArrowheads="1"/>
          </p:cNvSpPr>
          <p:nvPr/>
        </p:nvSpPr>
        <p:spPr bwMode="auto">
          <a:xfrm>
            <a:off x="0" y="-33407"/>
            <a:ext cx="6857999" cy="432000"/>
          </a:xfrm>
          <a:prstGeom prst="rect">
            <a:avLst/>
          </a:prstGeom>
          <a:solidFill>
            <a:srgbClr val="FF5757"/>
          </a:solidFill>
          <a:ln w="9525">
            <a:solidFill>
              <a:srgbClr val="FF8080"/>
            </a:solidFill>
            <a:miter lim="800000"/>
            <a:headEnd/>
            <a:tailEnd/>
          </a:ln>
          <a:effectLst/>
        </p:spPr>
        <p:txBody>
          <a:bodyPr vert="horz" wrap="none" lIns="83969" tIns="72000" rIns="83969" bIns="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労働時間短縮・年休促進支援コース</a:t>
            </a: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の助成内容</a:t>
            </a:r>
            <a:endParaRPr kumimoji="1" lang="en-US" altLang="ja-JP" sz="1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148800" y="475783"/>
            <a:ext cx="3121872" cy="270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対象事業主</a:t>
            </a:r>
          </a:p>
        </p:txBody>
      </p:sp>
      <p:sp>
        <p:nvSpPr>
          <p:cNvPr id="60" name="正方形/長方形 59"/>
          <p:cNvSpPr/>
          <p:nvPr/>
        </p:nvSpPr>
        <p:spPr>
          <a:xfrm>
            <a:off x="3581399" y="475783"/>
            <a:ext cx="3100613" cy="270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成果目標</a:t>
            </a:r>
          </a:p>
        </p:txBody>
      </p:sp>
      <p:sp>
        <p:nvSpPr>
          <p:cNvPr id="63" name="正方形/長方形 62"/>
          <p:cNvSpPr/>
          <p:nvPr/>
        </p:nvSpPr>
        <p:spPr>
          <a:xfrm>
            <a:off x="3584937" y="3715021"/>
            <a:ext cx="3097075" cy="270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支給額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44" name="表 43"/>
          <p:cNvGraphicFramePr>
            <a:graphicFrameLocks noGrp="1"/>
          </p:cNvGraphicFramePr>
          <p:nvPr>
            <p:extLst/>
          </p:nvPr>
        </p:nvGraphicFramePr>
        <p:xfrm>
          <a:off x="3592883" y="1219200"/>
          <a:ext cx="3102690" cy="188691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026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86913">
                <a:tc>
                  <a:txBody>
                    <a:bodyPr/>
                    <a:lstStyle/>
                    <a:p>
                      <a:pPr lvl="0" indent="88900" eaLnBrk="1" fontAlgn="base" hangingPunct="1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lang="en-US" altLang="ja-JP" sz="105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5720" marR="45720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5" name="正方形/長方形 64"/>
          <p:cNvSpPr/>
          <p:nvPr/>
        </p:nvSpPr>
        <p:spPr>
          <a:xfrm>
            <a:off x="148800" y="7519533"/>
            <a:ext cx="3124200" cy="270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41985" rIns="83969" bIns="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ご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利用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の流れ</a:t>
            </a:r>
          </a:p>
        </p:txBody>
      </p:sp>
      <p:sp>
        <p:nvSpPr>
          <p:cNvPr id="66" name="正方形/長方形 65"/>
          <p:cNvSpPr/>
          <p:nvPr/>
        </p:nvSpPr>
        <p:spPr>
          <a:xfrm>
            <a:off x="148801" y="4083970"/>
            <a:ext cx="3121871" cy="468000"/>
          </a:xfrm>
          <a:prstGeom prst="rect">
            <a:avLst/>
          </a:prstGeom>
          <a:solidFill>
            <a:srgbClr val="FF8080"/>
          </a:solidFill>
          <a:ln>
            <a:solidFill>
              <a:srgbClr val="FF808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969" tIns="72000" rIns="83969" bIns="36000" rtlCol="0" anchor="ctr"/>
          <a:lstStyle/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支給対象となる</a:t>
            </a:r>
            <a:r>
              <a:rPr kumimoji="1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取り組み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ctr" defTabSz="8396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～いずれか１つ</a:t>
            </a:r>
            <a:r>
              <a:rPr kumimoji="1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以上を実施～</a:t>
            </a:r>
            <a:endParaRPr kumimoji="1" lang="en-US" altLang="ja-JP" sz="1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67" name="表 66"/>
          <p:cNvGraphicFramePr>
            <a:graphicFrameLocks noGrp="1"/>
          </p:cNvGraphicFramePr>
          <p:nvPr>
            <p:extLst/>
          </p:nvPr>
        </p:nvGraphicFramePr>
        <p:xfrm>
          <a:off x="226954" y="2839004"/>
          <a:ext cx="3047999" cy="11494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829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業種</a:t>
                      </a:r>
                      <a:endParaRPr kumimoji="1" lang="ja-JP" altLang="en-US" sz="8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Ａ</a:t>
                      </a:r>
                      <a:endParaRPr lang="en-US" altLang="ja-JP" sz="8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lang="ja-JP" altLang="en-US" sz="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資本または出資額</a:t>
                      </a:r>
                      <a:endParaRPr kumimoji="1" lang="ja-JP" altLang="en-US" sz="8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Ｂ</a:t>
                      </a:r>
                      <a:endParaRPr lang="en-US" altLang="ja-JP" sz="8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="1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常時使用する労働者</a:t>
                      </a:r>
                      <a:endParaRPr kumimoji="1" lang="ja-JP" altLang="en-US" sz="8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9865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小売業</a:t>
                      </a:r>
                      <a:endParaRPr lang="en-US" altLang="ja-JP" sz="800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  <a:p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(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飲食店を含む</a:t>
                      </a: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)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991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サービス業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2991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卸売業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 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億円以下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991">
                <a:tc>
                  <a:txBody>
                    <a:bodyPr/>
                    <a:lstStyle/>
                    <a:p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その他の業種 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 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億円以下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300</a:t>
                      </a:r>
                      <a:r>
                        <a:rPr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メイリオ" panose="020B0604030504040204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メイリオ" panose="020B0604030504040204" pitchFamily="50" charset="-128"/>
                      </a:endParaRPr>
                    </a:p>
                  </a:txBody>
                  <a:tcPr marL="48978" marR="48978" marT="36000" marB="108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0" name="正方形/長方形 39"/>
          <p:cNvSpPr/>
          <p:nvPr/>
        </p:nvSpPr>
        <p:spPr>
          <a:xfrm>
            <a:off x="145575" y="9392205"/>
            <a:ext cx="3190969" cy="500288"/>
          </a:xfrm>
          <a:prstGeom prst="rect">
            <a:avLst/>
          </a:prstGeom>
        </p:spPr>
        <p:txBody>
          <a:bodyPr wrap="square" lIns="83969" tIns="41985" rIns="83969" bIns="41985">
            <a:sp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申請書の記載例を掲載している「申請マニュアル」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や「申請様式」は、こちらからダウンロード</a:t>
            </a:r>
            <a:endParaRPr kumimoji="1" lang="en-US" altLang="ja-JP" sz="9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できます。</a:t>
            </a:r>
            <a:endParaRPr kumimoji="1" lang="ja-JP" alt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3" name="図 2" descr="QR_Code1552227712 - Windows フォト ビューアー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444" t="39681" r="44445" b="39680"/>
          <a:stretch/>
        </p:blipFill>
        <p:spPr>
          <a:xfrm>
            <a:off x="2829114" y="9382317"/>
            <a:ext cx="507430" cy="507431"/>
          </a:xfrm>
          <a:prstGeom prst="rect">
            <a:avLst/>
          </a:prstGeom>
        </p:spPr>
      </p:pic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542504"/>
              </p:ext>
            </p:extLst>
          </p:nvPr>
        </p:nvGraphicFramePr>
        <p:xfrm>
          <a:off x="3417129" y="8908508"/>
          <a:ext cx="3362655" cy="785009"/>
        </p:xfrm>
        <a:graphic>
          <a:graphicData uri="http://schemas.openxmlformats.org/drawingml/2006/table">
            <a:tbl>
              <a:tblPr firstRow="1" firstCol="1" bandRow="1"/>
              <a:tblGrid>
                <a:gridCol w="719920">
                  <a:extLst>
                    <a:ext uri="{9D8B030D-6E8A-4147-A177-3AD203B41FA5}">
                      <a16:colId xmlns:a16="http://schemas.microsoft.com/office/drawing/2014/main" val="3148062628"/>
                    </a:ext>
                  </a:extLst>
                </a:gridCol>
                <a:gridCol w="529446">
                  <a:extLst>
                    <a:ext uri="{9D8B030D-6E8A-4147-A177-3AD203B41FA5}">
                      <a16:colId xmlns:a16="http://schemas.microsoft.com/office/drawing/2014/main" val="4002256740"/>
                    </a:ext>
                  </a:extLst>
                </a:gridCol>
                <a:gridCol w="529446">
                  <a:extLst>
                    <a:ext uri="{9D8B030D-6E8A-4147-A177-3AD203B41FA5}">
                      <a16:colId xmlns:a16="http://schemas.microsoft.com/office/drawing/2014/main" val="503500009"/>
                    </a:ext>
                  </a:extLst>
                </a:gridCol>
                <a:gridCol w="600757">
                  <a:extLst>
                    <a:ext uri="{9D8B030D-6E8A-4147-A177-3AD203B41FA5}">
                      <a16:colId xmlns:a16="http://schemas.microsoft.com/office/drawing/2014/main" val="3754967043"/>
                    </a:ext>
                  </a:extLst>
                </a:gridCol>
                <a:gridCol w="983086">
                  <a:extLst>
                    <a:ext uri="{9D8B030D-6E8A-4147-A177-3AD203B41FA5}">
                      <a16:colId xmlns:a16="http://schemas.microsoft.com/office/drawing/2014/main" val="1204515292"/>
                    </a:ext>
                  </a:extLst>
                </a:gridCol>
              </a:tblGrid>
              <a:tr h="191337"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7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引</a:t>
                      </a:r>
                      <a:r>
                        <a:rPr lang="ja-JP" altLang="en-US" sz="7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き</a:t>
                      </a:r>
                      <a:r>
                        <a:rPr lang="ja-JP" sz="7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上げ</a:t>
                      </a:r>
                      <a:r>
                        <a:rPr lang="ja-JP" sz="700" kern="0" spc="3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人数</a:t>
                      </a:r>
                      <a:endParaRPr lang="ja-JP" sz="7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7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１～３人</a:t>
                      </a:r>
                      <a:endParaRPr lang="ja-JP" sz="7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7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４～６人</a:t>
                      </a:r>
                      <a:endParaRPr lang="ja-JP" sz="7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７～</a:t>
                      </a:r>
                      <a:r>
                        <a:rPr lang="en-US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人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人～</a:t>
                      </a:r>
                      <a:r>
                        <a:rPr lang="en-US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人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4399889"/>
                  </a:ext>
                </a:extLst>
              </a:tr>
              <a:tr h="284357"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３％以上</a:t>
                      </a: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引</a:t>
                      </a:r>
                      <a:r>
                        <a:rPr lang="ja-JP" altLang="en-US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き</a:t>
                      </a:r>
                      <a:r>
                        <a:rPr lang="ja-JP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上げ</a:t>
                      </a: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ja-JP" sz="900" kern="0" spc="30" dirty="0" smtClean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ja-JP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50</a:t>
                      </a:r>
                      <a:r>
                        <a:rPr lang="ja-JP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１人当たり５万円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（上限</a:t>
                      </a:r>
                      <a:r>
                        <a:rPr lang="en-US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150</a:t>
                      </a: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万円）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4180971"/>
                  </a:ext>
                </a:extLst>
              </a:tr>
              <a:tr h="309315"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５％以上</a:t>
                      </a: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引</a:t>
                      </a:r>
                      <a:r>
                        <a:rPr lang="ja-JP" altLang="en-US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き</a:t>
                      </a:r>
                      <a:r>
                        <a:rPr lang="ja-JP" sz="800" kern="0" spc="30" dirty="0" smtClean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上げ</a:t>
                      </a:r>
                      <a:endParaRPr lang="ja-JP" sz="800" kern="100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24</a:t>
                      </a:r>
                      <a:r>
                        <a:rPr lang="ja-JP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48</a:t>
                      </a:r>
                      <a:r>
                        <a:rPr lang="ja-JP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en-US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80</a:t>
                      </a:r>
                      <a:r>
                        <a:rPr lang="ja-JP" sz="9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１人当たり８万円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  <a:p>
                      <a:pPr algn="ctr" fontAlgn="base" hangingPunct="0">
                        <a:spcAft>
                          <a:spcPts val="0"/>
                        </a:spcAft>
                      </a:pP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（上限</a:t>
                      </a:r>
                      <a:r>
                        <a:rPr lang="en-US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240</a:t>
                      </a:r>
                      <a:r>
                        <a:rPr lang="ja-JP" sz="800" kern="0" spc="30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万円）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231904"/>
                  </a:ext>
                </a:extLst>
              </a:tr>
            </a:tbl>
          </a:graphicData>
        </a:graphic>
      </p:graphicFrame>
      <p:sp>
        <p:nvSpPr>
          <p:cNvPr id="43" name="Rectangle 13"/>
          <p:cNvSpPr>
            <a:spLocks noChangeArrowheads="1"/>
          </p:cNvSpPr>
          <p:nvPr/>
        </p:nvSpPr>
        <p:spPr bwMode="auto">
          <a:xfrm>
            <a:off x="3268649" y="7667785"/>
            <a:ext cx="2751151" cy="1357632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1985" rIns="0" bIns="41985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目標②の上限額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・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所定休日３日以上増加：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</a:t>
            </a:r>
            <a:r>
              <a:rPr kumimoji="1" lang="ja-JP" altLang="en-US" sz="9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・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所定休日１～２日以上増：</a:t>
            </a:r>
            <a:r>
              <a:rPr kumimoji="1" lang="en-US" altLang="ja-JP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25</a:t>
            </a:r>
            <a:r>
              <a:rPr kumimoji="1" lang="ja-JP" alt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1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● 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成果目標③達成時の上限額：</a:t>
            </a:r>
            <a:r>
              <a:rPr kumimoji="1" lang="en-US" altLang="ja-JP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万円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 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成果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目標④達成時の上限額：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50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万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円</a:t>
            </a:r>
            <a:endParaRPr kumimoji="1" lang="en-US" altLang="ja-JP" sz="105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839694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F79646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● 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賃金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引き上げ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の達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成時の加算</a:t>
            </a:r>
            <a:r>
              <a:rPr kumimoji="1" lang="ja-JP" altLang="en-US" sz="105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額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/>
          </p:nvPr>
        </p:nvGraphicFramePr>
        <p:xfrm>
          <a:off x="3417129" y="6057629"/>
          <a:ext cx="3378896" cy="1714703"/>
        </p:xfrm>
        <a:graphic>
          <a:graphicData uri="http://schemas.openxmlformats.org/drawingml/2006/table">
            <a:tbl>
              <a:tblPr firstRow="1" firstCol="1" bandRow="1"/>
              <a:tblGrid>
                <a:gridCol w="1133000">
                  <a:extLst>
                    <a:ext uri="{9D8B030D-6E8A-4147-A177-3AD203B41FA5}">
                      <a16:colId xmlns:a16="http://schemas.microsoft.com/office/drawing/2014/main" val="2844085557"/>
                    </a:ext>
                  </a:extLst>
                </a:gridCol>
                <a:gridCol w="1119597">
                  <a:extLst>
                    <a:ext uri="{9D8B030D-6E8A-4147-A177-3AD203B41FA5}">
                      <a16:colId xmlns:a16="http://schemas.microsoft.com/office/drawing/2014/main" val="2887594084"/>
                    </a:ext>
                  </a:extLst>
                </a:gridCol>
                <a:gridCol w="1126299">
                  <a:extLst>
                    <a:ext uri="{9D8B030D-6E8A-4147-A177-3AD203B41FA5}">
                      <a16:colId xmlns:a16="http://schemas.microsoft.com/office/drawing/2014/main" val="130611671"/>
                    </a:ext>
                  </a:extLst>
                </a:gridCol>
              </a:tblGrid>
              <a:tr h="134611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事業実施後に設定する時間外労働</a:t>
                      </a:r>
                      <a:r>
                        <a:rPr lang="ja-JP" sz="8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時間数等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事業実施前の設定時間数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0229391"/>
                  </a:ext>
                </a:extLst>
              </a:tr>
              <a:tr h="8076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現に有効な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36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協定において、時間外労働時間数等が月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80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時間を超える時間外労働時間数を設定している事業場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現に有効な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36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協定において、時間外労働時間数で月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60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時間を超える時間外労働時間数を設定している事業場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6154615"/>
                  </a:ext>
                </a:extLst>
              </a:tr>
              <a:tr h="36858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時間外労働時間数で月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60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時間以下に設定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100</a:t>
                      </a:r>
                      <a:r>
                        <a:rPr lang="ja-JP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50</a:t>
                      </a:r>
                      <a:r>
                        <a:rPr lang="ja-JP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8216276"/>
                  </a:ext>
                </a:extLst>
              </a:tr>
              <a:tr h="4038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時間外労働時間数で月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60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時間を</a:t>
                      </a:r>
                      <a:r>
                        <a:rPr lang="ja-JP" sz="8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超え</a:t>
                      </a:r>
                      <a:r>
                        <a:rPr lang="ja-JP" altLang="en-US" sz="800" kern="0" dirty="0" smtClean="0">
                          <a:solidFill>
                            <a:srgbClr val="00B05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、</a:t>
                      </a:r>
                      <a:r>
                        <a:rPr lang="ja-JP" sz="800" kern="0" dirty="0" smtClean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月</a:t>
                      </a:r>
                      <a:r>
                        <a:rPr lang="en-US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80</a:t>
                      </a:r>
                      <a:r>
                        <a:rPr lang="ja-JP" sz="8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時間以下に設定</a:t>
                      </a:r>
                      <a:endParaRPr lang="ja-JP" sz="8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50</a:t>
                      </a:r>
                      <a:r>
                        <a:rPr lang="ja-JP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万円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900" kern="0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MS-Mincho"/>
                        </a:rPr>
                        <a:t>―</a:t>
                      </a:r>
                      <a:endParaRPr lang="ja-JP" sz="900" kern="100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6706" marR="6670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607812"/>
                  </a:ext>
                </a:extLst>
              </a:tr>
            </a:tbl>
          </a:graphicData>
        </a:graphic>
      </p:graphicFrame>
      <p:sp>
        <p:nvSpPr>
          <p:cNvPr id="2" name="正方形/長方形 1"/>
          <p:cNvSpPr/>
          <p:nvPr/>
        </p:nvSpPr>
        <p:spPr>
          <a:xfrm>
            <a:off x="3560473" y="1232408"/>
            <a:ext cx="3191351" cy="19261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① 全ての対象事業場において、月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時間を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超える</a:t>
            </a:r>
            <a:r>
              <a:rPr kumimoji="1" lang="en-US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36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協定の</a:t>
            </a:r>
            <a:r>
              <a:rPr kumimoji="1" lang="ja-JP" altLang="ja-JP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時間外労働時間数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を縮減させること。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・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時間外労働時間数で月</a:t>
            </a: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時間以下に設定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2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・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時間外労働時間数で月</a:t>
            </a: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時間を超え月</a:t>
            </a: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80</a:t>
            </a: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時間以下に</a:t>
            </a: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設定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② 全ての対象事業場において、所定休日を１日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から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  ４日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以上増加させること。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③ 交付要綱で規定する特別休暇（病気休暇、教育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訓練休暇、ボランティア休暇）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のいずれ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か１つ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以上を全ての対象事業場に新たに導入する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180975" marR="0" lvl="0" indent="-180975" algn="l" defTabSz="839694" rtl="0" eaLnBrk="1" fontAlgn="base" latinLnBrk="0" hangingPunct="1">
              <a:lnSpc>
                <a:spcPts val="13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④ 時間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単位の年次有給休暇制度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を、全て</a:t>
            </a:r>
            <a:r>
              <a:rPr kumimoji="1" lang="ja-JP" altLang="en-US" sz="10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の対象事業場に新たに導入させる</a:t>
            </a:r>
            <a:r>
              <a:rPr kumimoji="1" lang="ja-JP" altLang="en-US" sz="1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こと。</a:t>
            </a:r>
            <a:endParaRPr kumimoji="1" lang="en-US" altLang="ja-JP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085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/>
      </a:spPr>
      <a:bodyPr rtlCol="0" anchor="ctr"/>
      <a:lstStyle>
        <a:defPPr algn="ctr">
          <a:defRPr sz="1100" b="1" dirty="0" smtClean="0">
            <a:solidFill>
              <a:schemeClr val="tx1"/>
            </a:solidFill>
            <a:latin typeface="HG丸ｺﾞｼｯｸM-PRO" pitchFamily="50" charset="-128"/>
            <a:ea typeface="HG丸ｺﾞｼｯｸM-PRO" pitchFamily="50" charset="-128"/>
            <a:cs typeface="Times New Roman" pitchFamily="18" charset="0"/>
          </a:defRPr>
        </a:defPPr>
      </a:lstStyle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DDEB008D4F00BE4F8CE0E476F4F8A392" ma:contentTypeVersion="2" ma:contentTypeDescription="" ma:contentTypeScope="" ma:versionID="06b2f7d153d559d04e2f43274fe2ca74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FF317927-C56E-4C5C-B4A7-71FDDF747CE4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www.w3.org/XML/1998/namespace"/>
    <ds:schemaRef ds:uri="http://purl.org/dc/elements/1.1/"/>
    <ds:schemaRef ds:uri="8B97BE19-CDDD-400E-817A-CFDD13F7EC12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4064558-724D-4C56-8BDB-9B6A9970C1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B195580-BA72-474B-988A-F31D32A68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5416</TotalTime>
  <Words>862</Words>
  <Application>Microsoft Office PowerPoint</Application>
  <PresentationFormat>A4 210 x 297 mm</PresentationFormat>
  <Paragraphs>161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HG丸ｺﾞｼｯｸM-PRO</vt:lpstr>
      <vt:lpstr>ＭＳ Ｐゴシック</vt:lpstr>
      <vt:lpstr>ＭＳ 明朝</vt:lpstr>
      <vt:lpstr>MS-Mincho</vt:lpstr>
      <vt:lpstr>メイリオ</vt:lpstr>
      <vt:lpstr>Arial</vt:lpstr>
      <vt:lpstr>Calibri</vt:lpstr>
      <vt:lpstr>Times New Roman</vt:lpstr>
      <vt:lpstr>blank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分か室</cp:lastModifiedBy>
  <cp:revision>435</cp:revision>
  <cp:lastPrinted>2020-03-26T05:41:32Z</cp:lastPrinted>
  <dcterms:created xsi:type="dcterms:W3CDTF">2013-03-28T00:47:26Z</dcterms:created>
  <dcterms:modified xsi:type="dcterms:W3CDTF">2020-03-27T01:36:08Z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0x0101002DA299AC048A4B8EA9C1D19079C1A32200DDEB008D4F00BE4F8CE0E476F4F8A392</vt:lpwstr>
  </property>
</Properties>
</file>